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Lst>
  <p:sldSz cx="14630400" cy="8229600"/>
  <p:notesSz cx="8229600" cy="14630400"/>
  <p:embeddedFontLs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5T02:02:45.488"/>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5T02:03:16.495"/>
    </inkml:context>
    <inkml:brush xml:id="br0">
      <inkml:brushProperty name="width" value="0.35" units="cm"/>
      <inkml:brushProperty name="height" value="0.35" units="cm"/>
      <inkml:brushProperty name="color" value="#FFFFFF"/>
    </inkml:brush>
  </inkml:definitions>
  <inkml:trace contextRef="#ctx0" brushRef="#br0">483 730 24575,'-14'1'0,"-1"1"0,1 0 0,-1 1 0,-22 8 0,-11 2 0,-27 4 0,-100 35 0,171-51 0,1 1 0,-1 0 0,1 0 0,-1 0 0,1 0 0,0 0 0,0 1 0,0-1 0,0 1 0,0 0 0,1 0 0,-1 0 0,1 0 0,0 0 0,0 1 0,0-1 0,0 1 0,1-1 0,0 1 0,-1 0 0,0 5 0,0 0 0,1 1 0,0 0 0,1-1 0,0 1 0,0 0 0,1 0 0,3 14 0,-4-21 0,1 0 0,0 1 0,0-1 0,0 0 0,1 0 0,-1 0 0,1 0 0,0 0 0,0 0 0,-1 0 0,2-1 0,-1 1 0,0-1 0,1 1 0,-1-1 0,1 0 0,5 4 0,-1-3 0,0 1 0,0-1 0,0-1 0,1 1 0,-1-1 0,1-1 0,13 2 0,4-1 0,-1-2 0,1 0 0,44-7 0,207-52 0,114-60-164,1184-470-4467,-1486 550 4289,-86 38 338,0 0 1,0 0-1,0 0 1,0 0-1,0 0 1,0 0-1,0-1 1,0 1-1,0-1 0,-1 1 1,1-1-1,2-2 1,-5 3 3,0 0 0,0 0 0,0 1 0,0-1 0,0 0 0,0 1 0,0-1 0,0 1 0,0-1 1,0 1-1,0 0 0,-1-1 0,1 1 0,0 0 0,0 0 0,0 0 0,0 0 0,-1 0 0,1 0 0,0 0 0,0 0 0,-2 1 0,-230 12 1245,115-3-524,-859 67 1950,908-72-2682,29-3 36,1 1 1,0 2-1,-41 12 1,68-13 6,0 1 1,0 0-1,1 1 0,-1 0 1,1 1-1,1 0 1,-18 15-1,-63 70 150,67-66-169,21-22-13,-1 0 0,1 0 0,0 1 0,0-1 0,0 1 0,0 0 0,1 0 0,0 0 0,0 0 0,0 0 0,1 0 0,0 0 0,0 1 0,0-1 0,0 0 0,1 1 0,0-1 0,0 1 0,1-1 0,-1 1 0,1-1 0,0 0 0,1 0 0,-1 1 0,1-1 0,0 0 0,5 9 0,3 2 0,0 0 0,0 0 0,2-1 0,0-1 0,1 0 0,23 20 0,-35-33 0,0 0 0,0 0 0,0-1 0,0 1 0,0 0 0,-1 0 0,1 0 0,0 0 0,-1 0 0,1 0 0,0 0 0,-1 0 0,1 0 0,-1 0 0,0 0 0,1 2 0,-1-3 0,0 0 0,0 1 0,-1-1 0,1 1 0,0-1 0,0 1 0,0-1 0,-1 0 0,1 1 0,0-1 0,0 1 0,-1-1 0,1 0 0,0 1 0,-1-1 0,1 0 0,0 1 0,-1-1 0,1 0 0,-1 0 0,1 1 0,0-1 0,-1 0 0,1 0 0,-1 0 0,0 0 0,-43 5 0,34-5 0,-287-2 0,106 0 0,172 2 0,-1 1 0,-23 4 0,38-4 0,1 0 0,-1 0 0,0 0 0,1 0 0,-1 1 0,1 0 0,-1 0 0,1 0 0,0 0 0,0 1 0,0 0 0,0-1 0,0 1 0,-4 6 0,8-9 0,-1 1 0,1 0 0,-1-1 0,1 1 0,0 0 0,-1 0 0,1-1 0,0 1 0,0 0 0,-1 0 0,1-1 0,0 1 0,0 0 0,0 0 0,0 0 0,0-1 0,0 1 0,0 0 0,1 0 0,-1 0 0,0-1 0,0 1 0,0 0 0,1 0 0,-1-1 0,1 1 0,-1 0 0,0-1 0,1 1 0,-1 0 0,1-1 0,-1 1 0,1-1 0,0 1 0,-1-1 0,1 1 0,-1-1 0,1 1 0,0-1 0,0 0 0,-1 1 0,1-1 0,0 0 0,0 1 0,-1-1 0,1 0 0,0 0 0,1 0 0,48 11 0,-44-10 0,113 14 0,200 0 0,-963-16 0,639 1 0,-1 0 0,1-1 0,0 1 0,-1-1 0,-9-2 0,14 2 0,0 1 0,1 0 0,-1-1 0,0 1 0,1 0 0,-1-1 0,0 1 0,1-1 0,-1 1 0,0-1 0,1 1 0,-1-1 0,1 0 0,-1 1 0,1-1 0,-1 0 0,1 1 0,0-1 0,-1 0 0,1 0 0,0-1 0,0 1 0,0 0 0,0-1 0,0 1 0,0 0 0,0-1 0,0 1 0,1 0 0,-1 0 0,1-1 0,-1 1 0,1 0 0,-1 0 0,1-1 0,0 1 0,1-1 0,6-9 0,1 1 0,1 1 0,-1 0 0,2 0 0,-1 0 0,1 2 0,23-14 0,-20 13 0,447-239-368,28 37-1,-476 205 369,66-28 0,145-38 0,-150 65 737,-126 11-737,-92-2 0,42-3 0,10 4 0,0 4 0,-104 23 0,190-30 0,0 0 0,1 0 0,-1 1 0,1 0 0,0 0 0,-1 0 0,1 1 0,0 0 0,0 0 0,1 0 0,-9 7 0,11-7 0,-1 1 0,1-1 0,0 0 0,0 1 0,0-1 0,1 1 0,-1 0 0,1-1 0,0 1 0,0 0 0,0 0 0,1 0 0,-1 0 0,1 0 0,0 0 0,0 0 0,1 7 0,0 0 0,1 1 0,0-1 0,1 0 0,1 0 0,-1 0 0,2 0 0,-1 0 0,2-1 0,-1 0 0,1 0 0,1-1 0,0 1 0,0-1 0,1-1 0,14 14 0,-9-12 0,-1 0 0,1-1 0,1 0 0,0-1 0,0-1 0,0 0 0,1-1 0,0-1 0,0 0 0,30 5 0,29-2 0,0-3 0,0-3 0,84-9 0,-118 0 0,-28 1 0,-28 0 0,-46-1 0,-105 3 0,94 4 0,-748 0 0,819 0 0,-2 0 0,-1 0 0,0 0 0,1-1 0,-1 1 0,1-1 0,-8-2 0,12 3 0,-1 0 0,1 0 0,-1 0 0,1-1 0,0 1 0,-1 0 0,1 0 0,0-1 0,-1 1 0,1 0 0,0-1 0,0 1 0,-1 0 0,1-1 0,0 1 0,0 0 0,-1-1 0,1 1 0,0-1 0,0 1 0,0 0 0,0-1 0,0 1 0,0-1 0,-1 1 0,1 0 0,0-1 0,0 0 0,1-1 0,-1 1 0,1-1 0,0 0 0,-1 1 0,1-1 0,0 1 0,0-1 0,0 1 0,0-1 0,0 1 0,2-2 0,230-236 0,-60 66 0,22-26 0,-197 241 0,-3 34 0,3 1 0,3-1 0,19 126 0,-12-161 0,1 0 0,3-1 0,1 0 0,1-1 0,3-1 0,1 0 0,1-1 0,34 46 0,-19-38 0,1-2 0,3-1 0,1-2 0,3-2 0,85 63 0,-68-63 0,2-2 0,0-3 0,3-3 0,86 29 0,-54-29 0,2-5 0,0-4 0,2-5 0,0-4 0,0-4 0,185-9 0,-273 0 0,-12 0 0,-25 0 0,-818 0 0,410 2 0,427-1 0,-20-2 0,22-6 0,13-7 0,50-39 0,89-66 0,-69 59 0,184-128 0,-259 187 0,-1-1 0,1 1 0,-1-1 0,1 1 0,-1-1 0,0 0 0,0 0 0,0 0 0,3-7 0,-5 10 0,-1-1 0,0 1 0,0-1 0,0 1 0,0-1 0,0 1 0,0-1 0,1 1 0,-1-1 0,0 1 0,0-1 0,-1 1 0,1 0 0,0-1 0,0 1 0,0-1 0,0 1 0,0-1 0,0 1 0,-1-1 0,1 1 0,0 0 0,0-1 0,-1 1 0,1-1 0,0 1 0,-1 0 0,1-1 0,0 1 0,-1-1 0,-1 0 0,-1 0 0,1 0 0,0 0 0,-1 0 0,1 0 0,0 1 0,-1-1 0,1 1 0,-5-1 0,-95-4 0,-115 8 0,70 1 0,115-4 0,0 1 0,0 1 0,0 2 0,1 1 0,0 2 0,0 1 0,-32 12 0,33-9 0,0-1 0,-32 6 0,58-16 0,1 1 0,-1 0 0,1 0 0,0 1 0,0-1 0,0 1 0,0-1 0,0 1 0,0 0 0,-4 3 0,7-4 0,-1-1 0,1 1 0,0-1 0,-1 1 0,1-1 0,-1 1 0,1-1 0,0 1 0,0 0 0,-1-1 0,1 1 0,0-1 0,0 1 0,0 0 0,0-1 0,-1 1 0,1 0 0,0-1 0,0 1 0,0 0 0,1-1 0,-1 2 0,0-1 0,1 0 0,0 0 0,-1 0 0,1 0 0,0 0 0,0 0 0,-1 0 0,1 0 0,0 0 0,0 0 0,0 0 0,0 0 0,1-1 0,-1 1 0,2 1 0,-2-2 0,1 1 0,0 0 0,-1 0 0,1 0 0,-1 0 0,0 0 0,1 0 0,-1 0 0,0 0 0,1 1 0,-1-1 0,0 0 0,0 1 0,0-1 0,0 1 0,1 2 0,-2-2 0,0-1 0,-1 0 0,1 0 0,0 0 0,-1 0 0,1 0 0,-1 0 0,1 0 0,-1 0 0,0 0 0,1 0 0,-1 0 0,0 0 0,0 0 0,1 0 0,-1-1 0,0 1 0,0 0 0,0-1 0,0 1 0,0 0 0,0-1 0,0 0 0,0 1 0,0-1 0,-1 1 0,-1-1 0,-9 4 0,-1 0 0,0-1 0,0 0 0,0-2 0,0 1 0,-1-1 0,-18-2 0,15 1 0,1 0 0,-1 1 0,-26 5 0,31-1 0,11-1 0,22 3 0,14-4 0,0-2 0,36-2 0,102-13 0,96-20-164,611-113-2036,3-27-207,-775 152 2124,-65 14 252,-3-1 30,44-3 0,-128 25 981,-361 61 2147,188-40-2147,38-4-980,-193 38 0,371-68 0,-21 6 0,22-4 0,16 0 0,292-21 0,-204 8 0,551-59 0,-570 61 0,-53 5 0,-45 7 0,-38 7 0,-73 20 0,-218 56 0,335-84 0,4-2 0,1 1 0,0-1 0,-1 1 0,1-1 0,0 1 0,-1 0 0,1 0 0,0 0 0,0 0 0,0 0 0,0 0 0,0 1 0,0-1 0,0 1 0,0 0 0,-2 2 0,4-4 0,0 1 0,1-1 0,-1 0 0,0 1 0,0-1 0,0 1 0,0-1 0,1 0 0,-1 1 0,0-1 0,0 0 0,1 0 0,-1 1 0,0-1 0,1 0 0,-1 1 0,0-1 0,1 0 0,-1 0 0,0 0 0,1 1 0,-1-1 0,0 0 0,1 0 0,-1 0 0,0 0 0,1 0 0,-1 0 0,1 0 0,-1 0 0,0 0 0,1 0 0,-1 0 0,1 0 0,-1 0 0,0 0 0,1 0 0,-1 0 0,1 0 0,-1-1 0,1 1 0,22-4 0,27-9 0,0-3 0,61-27 0,92-57 0,-153 77 0,-35 18 0,-2-1 0,1-1 0,-1 0 0,0-1 0,23-17 0,-35 24 0,-1 1 0,1-1 0,0 0 0,-1 1 0,1-1 0,0 0 0,-1 0 0,1 1 0,-1-1 0,1 0 0,-1 0 0,1 0 0,-1 0 0,0 0 0,1 0 0,-1 1 0,0-1 0,0 0 0,1 0 0,-1 0 0,0 0 0,0-2 0,-1 3 0,1-1 0,-1 0 0,1 0 0,-1 0 0,1 1 0,-1-1 0,0 0 0,1 1 0,-1-1 0,0 1 0,1-1 0,-1 1 0,0-1 0,0 1 0,0-1 0,0 1 0,1 0 0,-3-1 0,-6-1 0,0 0 0,0 0 0,-16 0 0,20 2 0,-461-4 0,256 8 0,203-4 0,22-1 0,34 1 0,961-95-703,-607 27 703,-394 67 0,5-3 47,-19 2 71,-31 1 216,27 1-247,-1178 59 30,1173-58-117,-14 2 0,0 1 0,0 1 0,1 1 0,-34 12 0,59-17 0,-1 0 0,1 0 0,-1 0 0,1 0 0,0 0 0,-1 1 0,1-1 0,0 1 0,0 0 0,0 0 0,0 0 0,1 0 0,-1 0 0,0 0 0,-1 4 0,2-5 0,1 0 0,0 0 0,0 1 0,0-1 0,0 0 0,0 1 0,0-1 0,0 0 0,0 1 0,0-1 0,1 0 0,-1 0 0,0 1 0,1-1 0,-1 0 0,1 0 0,-1 0 0,1 1 0,0-1 0,0 0 0,-1 0 0,1 0 0,0 0 0,0 0 0,0-1 0,0 1 0,0 0 0,0 0 0,0-1 0,1 1 0,-1 0 0,2 0 0,8 5 0,0-1 0,0-1 0,1 0 0,0 0 0,0-1 0,0 0 0,0-1 0,20 1 0,105-4 0,-133 1 0,78-7 0,0-4 0,-2-3 0,0-4 0,146-52 0,-210 62 0,-17 4 0,-11 1 0,-26 1 0,-49 2 0,58 0 0,-227 10-276,0 11 1,-270 58-1,462-66 276,0 2 0,-93 36 0,101-20 827,52-26-827,14-4 0,20-4 0,45-14 0,0-3 0,-2-4 0,74-34 0,-50 19 0,-20 9 0,478-167 0,-534 190 0,-32 7 0,-40 8 0,45-7 0,-51 8 0,-69 16 0,111-21 0,0 0 0,1 1 0,0 1 0,0 1 0,0 0 0,-16 12 0,27-17 0,0 0 0,1 0 0,-1 0 0,1 0 0,0 1 0,-1-1 0,1 1 0,0 0 0,0 0 0,1 0 0,-1 0 0,1 0 0,-1 0 0,1 0 0,0 0 0,0 1 0,0-1 0,1 0 0,-1 1 0,1-1 0,0 0 0,0 1 0,0-1 0,0 0 0,1 1 0,-1-1 0,1 1 0,0-1 0,0 0 0,0 0 0,0 0 0,0 1 0,1-1 0,0-1 0,-1 1 0,1 0 0,0 0 0,1-1 0,-1 1 0,0-1 0,1 1 0,-1-1 0,1 0 0,3 2 0,4 2 0,1 0 0,1-1 0,-1 0 0,1-1 0,-1 0 0,1-1 0,16 3 0,91 5 0,-82-9 0,160 2 0,0-8 0,254-38 0,-410 39 0,-24 5 0,-17-2 0,1 0 0,-1 0 0,0 1 0,0-1 0,0 0 0,0 0 0,0 0 0,0 0 0,0 0 0,1 1 0,-1-1 0,0 0 0,0 0 0,0 0 0,0 0 0,0 1 0,0-1 0,0 0 0,0 0 0,0 0 0,0 1 0,0-1 0,0 0 0,0 0 0,0 0 0,0 1 0,0-1 0,0 0 0,0 0 0,0 0 0,0 0 0,0 1 0,-1-1 0,1 0 0,0 0 0,0 0 0,0 0 0,0 1 0,0-1 0,0 0 0,0 0 0,-1 0 0,1 0 0,0 0 0,0 0 0,0 0 0,0 1 0,-1-1 0,1 0 0,0 0 0,0 0 0,0 0 0,0 0 0,-1 0 0,1 0 0,0 0 0,0 0 0,-1 0 0,-34 19 0,0-1 0,-1-2 0,-1-2 0,-59 15 0,40-12 0,-360 102 0,117-37 0,290-79 0,-1 0 0,1 1 0,-14 7 0,21-10 0,1-1 0,-1 1 0,1 0 0,-1 0 0,1 0 0,-1 0 0,1 1 0,0-1 0,-1 0 0,1 0 0,0 1 0,0-1 0,0 1 0,0-1 0,0 1 0,1-1 0,-1 1 0,0 0 0,1-1 0,-1 1 0,1 0 0,-1 0 0,1-1 0,0 1 0,0 3 0,0-3 0,1-1 0,-1 0 0,1 0 0,-1 0 0,1 1 0,0-1 0,-1 0 0,1 0 0,0 0 0,0 0 0,0 0 0,0 0 0,0-1 0,0 1 0,0 0 0,0 0 0,0-1 0,0 1 0,1 0 0,-1-1 0,0 1 0,0-1 0,1 0 0,0 1 0,36 5 0,-31-6 0,37 3 0,1-3 0,-1-1 0,1-2 0,-1-2 0,52-13 0,212-73 0,-278 81 0,-12 2 0,-18 8 0,0 0 0,0 0 0,0 0 0,0 0 0,0 0 0,0 0 0,0 0 0,0 0 0,0-1 0,0 1 0,0 0 0,0 0 0,1 0 0,-1 0 0,0 0 0,0 0 0,0 0 0,0 0 0,0-1 0,0 1 0,0 0 0,0 0 0,0 0 0,0 0 0,0 0 0,0 0 0,0 0 0,0-1 0,0 1 0,0 0 0,0 0 0,0 0 0,-1 0 0,1 0 0,0 0 0,0 0 0,0 0 0,0-1 0,0 1 0,0 0 0,0 0 0,0 0 0,0 0 0,0 0 0,0 0 0,0 0 0,-1 0 0,1 0 0,0 0 0,0 0 0,0 0 0,0 0 0,0 0 0,0 0 0,0 0 0,-1-1 0,1 1 0,0 0 0,0 0 0,-35-3 0,-459 24 0,374-13 0,-126 21 0,243-28 0,0 0 0,0 0 0,0 0 0,0 0 0,0 0 0,0 1 0,0-1 0,1 1 0,-1 0 0,-2 2 0,4-4 0,1 1 0,0-1 0,-1 0 0,1 1 0,0-1 0,-1 0 0,1 1 0,0-1 0,0 1 0,-1-1 0,1 1 0,0-1 0,0 1 0,0-1 0,0 1 0,-1-1 0,1 1 0,0-1 0,0 0 0,0 1 0,0-1 0,0 1 0,0-1 0,1 1 0,-1 0 0,1 0 0,-1 0 0,1 0 0,0 0 0,0 0 0,0 0 0,-1-1 0,1 1 0,0 0 0,0-1 0,0 1 0,0-1 0,0 1 0,1-1 0,-1 1 0,0-1 0,2 1 0,9 1 0,1 0 0,0 0 0,0-1 0,0-1 0,0 0 0,25-4 0,-22 3 0,416-57-186,2-25-371,-307 57 317,202-41-563,262-50-152,-562 111 934,-27 5 7,-7 2 8,-54 7 211,-1519 268-80,1548-271-127,-638 136-549,666-141 578,0 0 1,0 1 0,0-1-1,0 1 1,0 0 0,1 0 0,-1-1-1,0 1 1,0 1 0,1-1-1,-1 0 1,0 0 0,-1 3-1,2-4 0,1 1 0,0-1-1,0 1 1,0-1 0,0 1-1,0-1 1,0 0 0,0 1-1,0-1 1,0 1 0,0-1-1,0 1 1,0-1 0,0 1-1,0-1 1,0 1 0,0-1-1,0 1 1,1-1-1,-1 1 1,0-1 0,0 0-1,1 1 1,-1-1 0,0 1-1,1-1 1,-1 0 0,0 1-1,1-1 1,-1 0 0,0 1-1,2-1 1,2 3 143,1 0-1,-1-1 1,1 1 0,0-1-1,0-1 1,0 1 0,0-1-1,8 2 1,40 2-91,0-2-1,63-5 0,11 0-102,-138 4 24,0 0 0,0 1 0,0 0 0,0 1 0,0 0 0,0 0 0,1 1 0,-19 12 0,-9 4 0,30-18 0,-13 7 0,21-6 0,15-1 0,403-2 0,-204-4 0,-93 4 0,-452-1 0,327-1 0,5 0 0,11-4 0,24-5 0,455-99 0,-424 100 0,0 3 0,0 2 0,75 8 0,-13-2 0,-19-2-1365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5T02:03:51.575"/>
    </inkml:context>
    <inkml:brush xml:id="br0">
      <inkml:brushProperty name="width" value="0.35" units="cm"/>
      <inkml:brushProperty name="height" value="0.35" units="cm"/>
      <inkml:brushProperty name="color" value="#FFFFFF"/>
    </inkml:brush>
  </inkml:definitions>
  <inkml:trace contextRef="#ctx0" brushRef="#br0">3634 1202 24575,'-1148'0'0,"1103"-5"0,43 5 0,1 0 0,-1-1 0,1 1 0,-1-1 0,1 1 0,0-1 0,-1 0 0,1 0 0,0 0 0,0 0 0,-1 1 0,0-3 0,2 3 0,-1-1 0,1 0 0,-1 1 0,1-1 0,0 0 0,0 1 0,0-1 0,-1 0 0,1 1 0,0-1 0,0 0 0,0 0 0,0 1 0,0-1 0,0 0 0,0 1 0,0-1 0,0 0 0,1 0 0,-1 1 0,0-1 0,0 0 0,1 1 0,-1-1 0,0 0 0,1 1 0,0-2 0,4-4 0,0 1 0,1-1 0,0 1 0,0 0 0,1 0 0,-1 1 0,1 0 0,0 0 0,0 0 0,0 1 0,9-3 0,71-26 0,1 3 0,108-21 0,-120 32 0,155-30 0,-180 41 0,0 2 0,82 4 0,-127 1 0,23 1 0,-24 0 0,-16-1 0,-1172 0 0,1169 0 0,3 0 0,0 0 0,-1 0 0,1 1 0,-18 4 0,29-5 0,-1 0 0,0 0 0,0 1 0,1-1 0,-1 0 0,0 0 0,0 1 0,1-1 0,-1 0 0,0 1 0,1-1 0,-1 1 0,0-1 0,1 1 0,-1-1 0,1 1 0,-1-1 0,0 1 0,1-1 0,0 1 0,-2 1 0,3-1 0,-1-1 0,0 1 0,0-1 0,0 1 0,1-1 0,-1 1 0,0-1 0,0 1 0,1-1 0,-1 1 0,1-1 0,-1 1 0,0-1 0,1 1 0,-1-1 0,1 0 0,-1 1 0,1-1 0,-1 0 0,1 1 0,-1-1 0,1 0 0,42 15 0,115 17 0,192 15 0,169-23 0,-460-23 0,198-7 0,-242 4 0,0-1 0,-1 0 0,1-1 0,0-1 0,-1-1 0,0 1 0,0-2 0,18-12 0,-22 14 0,1 1 0,-1-1 0,0 2 0,1 0 0,0 0 0,0 1 0,15-2 0,-12 2 0,1 0 0,-1-1 0,22-8 0,12-9 0,181-66 0,-212 81 0,1 1 0,-1 1 0,35-3 0,-151 31 0,-3 0 0,65-14 0,1-3 0,-1 0 0,-65 3 0,92-11 0,-1 1 0,1 0 0,0 1 0,-13 3 0,21-5 0,0 0 0,0 1 0,1-1 0,-1 1 0,0-1 0,1 1 0,-1 0 0,0 0 0,1-1 0,-1 1 0,1 0 0,0 0 0,-1 1 0,1-1 0,0 0 0,-1 0 0,1 1 0,0-1 0,0 1 0,0-1 0,0 1 0,0-1 0,1 1 0,-1-1 0,0 1 0,1 0 0,-1-1 0,1 1 0,0 0 0,-1 0 0,1-1 0,0 1 0,0 2 0,1-2 0,0 1 0,-1-1 0,1 0 0,0 0 0,1 0 0,-1 0 0,0 0 0,1 0 0,-1-1 0,1 1 0,-1 0 0,1-1 0,3 3 0,30 19 0,-22-15 0,14 9 0,-18-12 0,1 0 0,-1 1 0,0 0 0,-1 0 0,0 1 0,0 1 0,14 15 0,-21-21 0,0 0 0,-1-1 0,1 1 0,-1 0 0,1 0 0,-1-1 0,0 1 0,1 0 0,-1 0 0,0 0 0,-1 0 0,1-1 0,0 1 0,0 0 0,-1 0 0,1 0 0,-1-1 0,1 1 0,-1 0 0,0-1 0,0 1 0,0 0 0,0-1 0,0 1 0,0-1 0,0 1 0,0-1 0,0 0 0,-1 0 0,1 1 0,-2 0 0,-4 4 0,-1-1 0,1 1 0,-1-1 0,-14 7 0,11-7 0,0 0 0,-1-2 0,-11 4 0,20-6 0,0 0 0,1-1 0,-1 1 0,0-1 0,0 0 0,0 0 0,0 0 0,0 0 0,1 0 0,-1 0 0,0-1 0,0 1 0,0-1 0,1 0 0,-1 0 0,0 0 0,-3-2 0,5 2 0,1 1 0,0 0 0,-1-1 0,1 1 0,-1-1 0,1 1 0,0-1 0,-1 1 0,1-1 0,0 1 0,0-1 0,-1 1 0,1-1 0,0 1 0,0-1 0,0 1 0,0-1 0,-1 1 0,1-1 0,0 1 0,0-1 0,0 0 0,0 1 0,0-1 0,1 1 0,-1-1 0,0 1 0,0-1 0,0 1 0,0-1 0,1 0 0,-1 1 0,0-1 0,17-17 0,0 7 0,1 0 0,0 1 0,1 1 0,21-8 0,86-25 0,-56 20 0,3-4 0,-41 13 0,1 2 0,1 0 0,0 3 0,0 0 0,40-2 0,-72 10 0,-1-1 0,0 1 0,0 0 0,1 0 0,-1 0 0,0 0 0,1 0 0,-1 0 0,0 0 0,0 1 0,1-1 0,-1 0 0,0 1 0,0-1 0,0 1 0,1-1 0,-1 1 0,0 0 0,2 1 0,-3-1 0,0-1 0,0 1 0,0 0 0,0-1 0,0 1 0,0 0 0,0-1 0,0 1 0,-1 0 0,1 0 0,0-1 0,0 1 0,-1-1 0,1 1 0,0 0 0,-1-1 0,1 1 0,-1-1 0,1 1 0,0 0 0,-1-1 0,1 1 0,-1-1 0,0 1 0,-6 5 0,0-1 0,0 0 0,0 0 0,-9 5 0,-27 11 0,11-7 0,1 2 0,-57 39 0,80-50 0,1 1 0,0 0 0,0 1 0,0 0 0,1 0 0,0 1 0,1-1 0,-1 1 0,1 0 0,1 1 0,0-1 0,0 1 0,0 0 0,1 0 0,-3 16 0,2 16 0,2-1 0,4 62 0,0-59 0,-5-39 0,-2-13 0,-5-12 0,-104-236 0,86 200 0,24 49 0,-1 1 0,0 0 0,0 1 0,0-1 0,-1 1 0,0 0 0,0 0 0,-1 1 0,-8-6 0,-4-1 0,0 0 0,-25-10 0,17 9 0,-16-7 0,-57-18 0,72 31 0,-1 0 0,-1 2 0,-50-2 0,-93 8 0,66 1 0,-13-3 0,-134 3 0,193 4 0,-66 17 0,16-3 0,-4-11 0,4-1 0,23 1 0,-126-5 0,2 0 0,153 2 0,-58 15 0,65-10 0,-89 6 0,39-14 0,-142 11 0,132-3 0,-200-8 0,156-5 0,-207 2 0,359 0 0,0 0 0,0 0 0,-1-1 0,1 1 0,0-1 0,0 0 0,0 0 0,0 0 0,0-1 0,0 1 0,0-1 0,0 0 0,0 0 0,-3-3 0,5 3 0,0 0 0,0-1 0,0 1 0,0-1 0,0 0 0,1 0 0,-1 1 0,1-1 0,-1 0 0,1 0 0,0 0 0,0-1 0,1 1 0,-1 0 0,1 0 0,0 0 0,-1-1 0,1 1 0,1-4 0,-1 2 0,1 1 0,0-1 0,0 1 0,1 0 0,-1-1 0,1 1 0,0 0 0,0 0 0,0 0 0,0 0 0,1 1 0,-1-1 0,1 1 0,0-1 0,0 1 0,1 0 0,-1 0 0,1 0 0,-1 1 0,7-4 0,9-5 0,0 1 0,42-15 0,-37 16 0,141-57 0,-149 60 0,-1 1 0,1 0 0,0 1 0,0 1 0,33-2 0,85 6 0,-93 1 0,-1-2 0,46-4 0,76-11 0,189 7 0,-289 8 0,36 2 0,110-5 0,-179-1 0,51-15 0,-15 3 0,-13 9 0,101-3 0,21-2 0,-79 2 0,152 4 0,-208 4 0,-1-2 0,-1-1 0,44-12 0,-43 8 0,1 1 0,-1 3 0,43-2 0,125-6 0,8-1 0,-167 15 0,-25 1 0,1-2 0,-1 0 0,0-1 0,1-2 0,28-6 0,-18 2 0,0 1 0,0 2 0,1 1 0,0 2 0,35 3 0,-16-1 0,-36 0 0,-1 1 0,0 1 0,0 0 0,-1 2 0,27 9 0,-24-7 0,1-1 0,0-1 0,26 4 0,-36-8 0,0 0 0,-1 1 0,1 0 0,0 0 0,-1 1 0,0 0 0,16 8 0,-22-10 0,0 0 0,0 1 0,-1-1 0,1 0 0,0 1 0,-1 0 0,1-1 0,-1 1 0,0 0 0,1 0 0,-1 0 0,0 0 0,0 0 0,0 0 0,-1 0 0,1 0 0,0 0 0,-1 0 0,1 0 0,-1 0 0,0 1 0,0-1 0,0 0 0,0 0 0,0 1 0,0-1 0,0 0 0,-1 0 0,1 0 0,-1 0 0,0 1 0,1-1 0,-1 0 0,0 0 0,0 0 0,-3 3 0,-1 3 0,0-1 0,-1 1 0,1-1 0,-2 0 0,1 0 0,-1-1 0,0 0 0,0 0 0,-1 0 0,-14 7 0,-12 5 0,-47 17 0,40-18 0,-52 24 0,-86 35 0,143-63 0,0-2 0,0-2 0,-45 7 0,-69 1 0,-163-2 0,-689-16 0,985 2 0,1 0 0,-1 2 0,-23 6 0,21-4 0,-40 4 0,-42 5 0,66-8 0,-51 3 0,14-10 0,52-1 0,1 1 0,-1 1 0,0 1 0,0 1 0,0 0 0,1 2 0,-23 6 0,9 0 0,0-1 0,0-1 0,-1-2 0,-63 2 0,78-6 0,-74 10 0,54-6 0,-54 1 0,89-7 0,-23 0 0,1 1 0,-51 9 0,19-2 0,0-1 0,-1-4 0,-78-4 0,52 0 0,74 0 0,0-1 0,1 0 0,-1 0 0,0-1 0,1-1 0,0 1 0,0-2 0,0 1 0,0-2 0,1 1 0,0-1 0,0-1 0,0 1 0,1-1 0,-8-9 0,12 11 0,1 1 0,-1 0 0,1-1 0,0 0 0,0 0 0,1 0 0,-1 0 0,1 0 0,0-1 0,1 1 0,-1-1 0,1 1 0,0-1 0,0-7 0,0-13 0,0 1 0,5-25 0,-2 7 0,-3-51 0,0 49 0,6-74 0,-2 101 0,2 1 0,-1 0 0,2 0 0,0 1 0,13-25 0,50-77 0,-60 104 0,36-57 0,4 2 0,2 3 0,86-88 0,-127 144 0,-1 1 0,2 0 0,-1 1 0,1 0 0,1 1 0,13-7 0,-21 12 0,-1 1 0,1 0 0,0 0 0,0 0 0,-1 0 0,1 0 0,0 1 0,0 0 0,0 0 0,-1 0 0,1 0 0,0 0 0,0 1 0,0 0 0,-1 0 0,1 0 0,0 0 0,-1 0 0,1 1 0,-1 0 0,1-1 0,-1 1 0,0 1 0,0-1 0,5 5 0,-2-2 0,-1 1 0,1 1 0,-1-1 0,-1 1 0,1 0 0,-1 0 0,0 0 0,-1 0 0,3 10 0,21 78 0,-13-39 0,91 259 0,-54-169 0,-28-87 0,48 87 0,-66-136 0,8 11 0,1 0 0,1-2 0,1 0 0,0 0 0,1-2 0,37 29 0,-29-29 0,0-1 0,2-2 0,0 0 0,45 15 0,-55-23 0,0-1 0,0-1 0,0 0 0,1-2 0,21 2 0,92-6 0,-59 0 0,747 2-1365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49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20.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20.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customXml" Target="../ink/ink2.xml"/><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svg"/><Relationship Id="rId9" Type="http://schemas.openxmlformats.org/officeDocument/2006/relationships/customXml" Target="../ink/ink1.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20.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20.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20.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5649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BlackRock</a:t>
            </a:r>
            <a:endParaRPr lang="en-US" sz="4450" dirty="0"/>
          </a:p>
        </p:txBody>
      </p:sp>
      <p:sp>
        <p:nvSpPr>
          <p:cNvPr id="4" name="Text 1"/>
          <p:cNvSpPr/>
          <p:nvPr/>
        </p:nvSpPr>
        <p:spPr>
          <a:xfrm>
            <a:off x="793790" y="3505438"/>
            <a:ext cx="7556421" cy="2267545"/>
          </a:xfrm>
          <a:prstGeom prst="rect">
            <a:avLst/>
          </a:prstGeom>
          <a:noFill/>
          <a:ln/>
        </p:spPr>
        <p:txBody>
          <a:bodyPr wrap="squar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BlackRock stands as the world's largest asset manager, overseeing over $10 trillion in assets. This presentation explores how it leverages massive datasets and advanced technology to drive investment strategies and reshape the financial landscape.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0437" y="522922"/>
            <a:ext cx="7905155" cy="571738"/>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Client Services and Personalization</a:t>
            </a:r>
            <a:endParaRPr lang="en-US" sz="3600" dirty="0"/>
          </a:p>
        </p:txBody>
      </p:sp>
      <p:sp>
        <p:nvSpPr>
          <p:cNvPr id="3" name="Text 1"/>
          <p:cNvSpPr/>
          <p:nvPr/>
        </p:nvSpPr>
        <p:spPr>
          <a:xfrm>
            <a:off x="640437" y="1460540"/>
            <a:ext cx="13349526" cy="58554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BlackRock harnesses big data to deliver highly personalized experiences, ensuring clients receive tailored insights, proactive support, and optimal outcomes aligned with their unique financial goals.</a:t>
            </a:r>
            <a:endParaRPr lang="en-US" sz="1400" dirty="0"/>
          </a:p>
        </p:txBody>
      </p:sp>
      <p:sp>
        <p:nvSpPr>
          <p:cNvPr id="4" name="Shape 2"/>
          <p:cNvSpPr/>
          <p:nvPr/>
        </p:nvSpPr>
        <p:spPr>
          <a:xfrm>
            <a:off x="640437" y="2251829"/>
            <a:ext cx="4327922" cy="2679502"/>
          </a:xfrm>
          <a:prstGeom prst="roundRect">
            <a:avLst>
              <a:gd name="adj" fmla="val 2868"/>
            </a:avLst>
          </a:prstGeom>
          <a:solidFill>
            <a:srgbClr val="DADBF1"/>
          </a:solidFill>
          <a:ln w="7620">
            <a:solidFill>
              <a:srgbClr val="C0C1D7"/>
            </a:solidFill>
            <a:prstDash val="solid"/>
          </a:ln>
        </p:spPr>
      </p:sp>
      <p:sp>
        <p:nvSpPr>
          <p:cNvPr id="5" name="Shape 3"/>
          <p:cNvSpPr/>
          <p:nvPr/>
        </p:nvSpPr>
        <p:spPr>
          <a:xfrm>
            <a:off x="830937" y="2442329"/>
            <a:ext cx="548878" cy="548878"/>
          </a:xfrm>
          <a:prstGeom prst="roundRect">
            <a:avLst>
              <a:gd name="adj" fmla="val 16657774"/>
            </a:avLst>
          </a:prstGeom>
          <a:solidFill>
            <a:srgbClr val="4950BC"/>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908" y="2593181"/>
            <a:ext cx="246936" cy="246936"/>
          </a:xfrm>
          <a:prstGeom prst="rect">
            <a:avLst/>
          </a:prstGeom>
        </p:spPr>
      </p:pic>
      <p:sp>
        <p:nvSpPr>
          <p:cNvPr id="7" name="Text 4"/>
          <p:cNvSpPr/>
          <p:nvPr/>
        </p:nvSpPr>
        <p:spPr>
          <a:xfrm>
            <a:off x="830937" y="3174087"/>
            <a:ext cx="3946922" cy="571738"/>
          </a:xfrm>
          <a:prstGeom prst="rect">
            <a:avLst/>
          </a:prstGeom>
          <a:noFill/>
          <a:ln/>
        </p:spPr>
        <p:txBody>
          <a:bodyPr wrap="squar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Personalized Investment Recommendations</a:t>
            </a:r>
            <a:endParaRPr lang="en-US" sz="1800" dirty="0"/>
          </a:p>
        </p:txBody>
      </p:sp>
      <p:sp>
        <p:nvSpPr>
          <p:cNvPr id="8" name="Text 5"/>
          <p:cNvSpPr/>
          <p:nvPr/>
        </p:nvSpPr>
        <p:spPr>
          <a:xfrm>
            <a:off x="830937" y="3855601"/>
            <a:ext cx="3946922" cy="878324"/>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Leveraging extensive data to craft investment portfolios perfectly matched to individual goals, risk tolerance, and market outlook.</a:t>
            </a:r>
            <a:endParaRPr lang="en-US" sz="1400" dirty="0"/>
          </a:p>
        </p:txBody>
      </p:sp>
      <p:sp>
        <p:nvSpPr>
          <p:cNvPr id="9" name="Shape 6"/>
          <p:cNvSpPr/>
          <p:nvPr/>
        </p:nvSpPr>
        <p:spPr>
          <a:xfrm>
            <a:off x="5151239" y="2251829"/>
            <a:ext cx="4327922" cy="2679502"/>
          </a:xfrm>
          <a:prstGeom prst="roundRect">
            <a:avLst>
              <a:gd name="adj" fmla="val 2868"/>
            </a:avLst>
          </a:prstGeom>
          <a:solidFill>
            <a:srgbClr val="DADBF1"/>
          </a:solidFill>
          <a:ln w="7620">
            <a:solidFill>
              <a:srgbClr val="C0C1D7"/>
            </a:solidFill>
            <a:prstDash val="solid"/>
          </a:ln>
        </p:spPr>
      </p:sp>
      <p:sp>
        <p:nvSpPr>
          <p:cNvPr id="10" name="Shape 7"/>
          <p:cNvSpPr/>
          <p:nvPr/>
        </p:nvSpPr>
        <p:spPr>
          <a:xfrm>
            <a:off x="5341739" y="2442329"/>
            <a:ext cx="548878" cy="548878"/>
          </a:xfrm>
          <a:prstGeom prst="roundRect">
            <a:avLst>
              <a:gd name="adj" fmla="val 16657774"/>
            </a:avLst>
          </a:prstGeom>
          <a:solidFill>
            <a:srgbClr val="4950BC"/>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2710" y="2593181"/>
            <a:ext cx="246936" cy="246936"/>
          </a:xfrm>
          <a:prstGeom prst="rect">
            <a:avLst/>
          </a:prstGeom>
        </p:spPr>
      </p:pic>
      <p:sp>
        <p:nvSpPr>
          <p:cNvPr id="12" name="Text 8"/>
          <p:cNvSpPr/>
          <p:nvPr/>
        </p:nvSpPr>
        <p:spPr>
          <a:xfrm>
            <a:off x="5341739" y="3174087"/>
            <a:ext cx="2776180" cy="285869"/>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Customized Risk Profiles</a:t>
            </a:r>
            <a:endParaRPr lang="en-US" sz="1800" dirty="0"/>
          </a:p>
        </p:txBody>
      </p:sp>
      <p:sp>
        <p:nvSpPr>
          <p:cNvPr id="13" name="Text 9"/>
          <p:cNvSpPr/>
          <p:nvPr/>
        </p:nvSpPr>
        <p:spPr>
          <a:xfrm>
            <a:off x="5341739" y="3569732"/>
            <a:ext cx="3946922" cy="117109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Building precise, dynamic risk profiles by analyzing client data, market conditions, and macroeconomic factors for robust portfolio construction.</a:t>
            </a:r>
            <a:endParaRPr lang="en-US" sz="1400" dirty="0"/>
          </a:p>
        </p:txBody>
      </p:sp>
      <p:sp>
        <p:nvSpPr>
          <p:cNvPr id="14" name="Shape 10"/>
          <p:cNvSpPr/>
          <p:nvPr/>
        </p:nvSpPr>
        <p:spPr>
          <a:xfrm>
            <a:off x="9662041" y="2251829"/>
            <a:ext cx="4327922" cy="2679502"/>
          </a:xfrm>
          <a:prstGeom prst="roundRect">
            <a:avLst>
              <a:gd name="adj" fmla="val 2868"/>
            </a:avLst>
          </a:prstGeom>
          <a:solidFill>
            <a:srgbClr val="DADBF1"/>
          </a:solidFill>
          <a:ln w="7620">
            <a:solidFill>
              <a:srgbClr val="C0C1D7"/>
            </a:solidFill>
            <a:prstDash val="solid"/>
          </a:ln>
        </p:spPr>
      </p:sp>
      <p:sp>
        <p:nvSpPr>
          <p:cNvPr id="15" name="Shape 11"/>
          <p:cNvSpPr/>
          <p:nvPr/>
        </p:nvSpPr>
        <p:spPr>
          <a:xfrm>
            <a:off x="9852541" y="2442329"/>
            <a:ext cx="548878" cy="548878"/>
          </a:xfrm>
          <a:prstGeom prst="roundRect">
            <a:avLst>
              <a:gd name="adj" fmla="val 16657774"/>
            </a:avLst>
          </a:prstGeom>
          <a:solidFill>
            <a:srgbClr val="4950BC"/>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3512" y="2593181"/>
            <a:ext cx="246936" cy="246936"/>
          </a:xfrm>
          <a:prstGeom prst="rect">
            <a:avLst/>
          </a:prstGeom>
        </p:spPr>
      </p:pic>
      <p:sp>
        <p:nvSpPr>
          <p:cNvPr id="17" name="Text 12"/>
          <p:cNvSpPr/>
          <p:nvPr/>
        </p:nvSpPr>
        <p:spPr>
          <a:xfrm>
            <a:off x="9852541" y="3174087"/>
            <a:ext cx="3373993" cy="285869"/>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Tailored Reporting &amp; Analytics</a:t>
            </a:r>
            <a:endParaRPr lang="en-US" sz="1800" dirty="0"/>
          </a:p>
        </p:txBody>
      </p:sp>
      <p:sp>
        <p:nvSpPr>
          <p:cNvPr id="18" name="Text 13"/>
          <p:cNvSpPr/>
          <p:nvPr/>
        </p:nvSpPr>
        <p:spPr>
          <a:xfrm>
            <a:off x="9852541" y="3569732"/>
            <a:ext cx="3946922" cy="878324"/>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Providing clients with bespoke reports and interactive dashboards that highlight relevant performance metrics and strategic insights.</a:t>
            </a:r>
            <a:endParaRPr lang="en-US" sz="1400" dirty="0"/>
          </a:p>
        </p:txBody>
      </p:sp>
      <p:sp>
        <p:nvSpPr>
          <p:cNvPr id="19" name="Shape 14"/>
          <p:cNvSpPr/>
          <p:nvPr/>
        </p:nvSpPr>
        <p:spPr>
          <a:xfrm>
            <a:off x="640437" y="5114211"/>
            <a:ext cx="6583323" cy="2093952"/>
          </a:xfrm>
          <a:prstGeom prst="roundRect">
            <a:avLst>
              <a:gd name="adj" fmla="val 3670"/>
            </a:avLst>
          </a:prstGeom>
          <a:solidFill>
            <a:srgbClr val="DADBF1"/>
          </a:solidFill>
          <a:ln w="7620">
            <a:solidFill>
              <a:srgbClr val="C0C1D7"/>
            </a:solidFill>
            <a:prstDash val="solid"/>
          </a:ln>
        </p:spPr>
      </p:sp>
      <p:sp>
        <p:nvSpPr>
          <p:cNvPr id="20" name="Shape 15"/>
          <p:cNvSpPr/>
          <p:nvPr/>
        </p:nvSpPr>
        <p:spPr>
          <a:xfrm>
            <a:off x="830937" y="5304711"/>
            <a:ext cx="548878" cy="548878"/>
          </a:xfrm>
          <a:prstGeom prst="roundRect">
            <a:avLst>
              <a:gd name="adj" fmla="val 16657774"/>
            </a:avLst>
          </a:prstGeom>
          <a:solidFill>
            <a:srgbClr val="4950BC"/>
          </a:solidFill>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1908" y="5455563"/>
            <a:ext cx="246936" cy="246936"/>
          </a:xfrm>
          <a:prstGeom prst="rect">
            <a:avLst/>
          </a:prstGeom>
        </p:spPr>
      </p:pic>
      <p:sp>
        <p:nvSpPr>
          <p:cNvPr id="22" name="Text 16"/>
          <p:cNvSpPr/>
          <p:nvPr/>
        </p:nvSpPr>
        <p:spPr>
          <a:xfrm>
            <a:off x="830937" y="6036469"/>
            <a:ext cx="2719983" cy="285869"/>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Client Behavior Analysis</a:t>
            </a:r>
            <a:endParaRPr lang="en-US" sz="1800" dirty="0"/>
          </a:p>
        </p:txBody>
      </p:sp>
      <p:sp>
        <p:nvSpPr>
          <p:cNvPr id="23" name="Text 17"/>
          <p:cNvSpPr/>
          <p:nvPr/>
        </p:nvSpPr>
        <p:spPr>
          <a:xfrm>
            <a:off x="830937" y="6432113"/>
            <a:ext cx="6202323" cy="58554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Analyzing engagement patterns and preferences to continuously refine service offerings and improve the overall client experience.</a:t>
            </a:r>
            <a:endParaRPr lang="en-US" sz="1400" dirty="0"/>
          </a:p>
        </p:txBody>
      </p:sp>
      <p:sp>
        <p:nvSpPr>
          <p:cNvPr id="24" name="Shape 18"/>
          <p:cNvSpPr/>
          <p:nvPr/>
        </p:nvSpPr>
        <p:spPr>
          <a:xfrm>
            <a:off x="7406640" y="5114211"/>
            <a:ext cx="6583323" cy="2093952"/>
          </a:xfrm>
          <a:prstGeom prst="roundRect">
            <a:avLst>
              <a:gd name="adj" fmla="val 3670"/>
            </a:avLst>
          </a:prstGeom>
          <a:solidFill>
            <a:srgbClr val="DADBF1"/>
          </a:solidFill>
          <a:ln w="7620">
            <a:solidFill>
              <a:srgbClr val="C0C1D7"/>
            </a:solidFill>
            <a:prstDash val="solid"/>
          </a:ln>
        </p:spPr>
      </p:sp>
      <p:sp>
        <p:nvSpPr>
          <p:cNvPr id="25" name="Shape 19"/>
          <p:cNvSpPr/>
          <p:nvPr/>
        </p:nvSpPr>
        <p:spPr>
          <a:xfrm>
            <a:off x="7597140" y="5304711"/>
            <a:ext cx="548878" cy="548878"/>
          </a:xfrm>
          <a:prstGeom prst="roundRect">
            <a:avLst>
              <a:gd name="adj" fmla="val 16657774"/>
            </a:avLst>
          </a:prstGeom>
          <a:solidFill>
            <a:srgbClr val="4950BC"/>
          </a:solidFill>
          <a:ln/>
        </p:spPr>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48111" y="5455563"/>
            <a:ext cx="246936" cy="246936"/>
          </a:xfrm>
          <a:prstGeom prst="rect">
            <a:avLst/>
          </a:prstGeom>
        </p:spPr>
      </p:pic>
      <p:sp>
        <p:nvSpPr>
          <p:cNvPr id="27" name="Text 20"/>
          <p:cNvSpPr/>
          <p:nvPr/>
        </p:nvSpPr>
        <p:spPr>
          <a:xfrm>
            <a:off x="7597140" y="6036469"/>
            <a:ext cx="4050744" cy="285869"/>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Predictive Client Needs Assessment</a:t>
            </a:r>
            <a:endParaRPr lang="en-US" sz="1800" dirty="0"/>
          </a:p>
        </p:txBody>
      </p:sp>
      <p:sp>
        <p:nvSpPr>
          <p:cNvPr id="28" name="Text 21"/>
          <p:cNvSpPr/>
          <p:nvPr/>
        </p:nvSpPr>
        <p:spPr>
          <a:xfrm>
            <a:off x="7597140" y="6432113"/>
            <a:ext cx="6202323" cy="58554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Utilizing AI to anticipate future client requirements, enabling proactive outreach and solution delivery before needs are explicitly stated.</a:t>
            </a:r>
            <a:endParaRPr lang="en-US" sz="1400" dirty="0"/>
          </a:p>
        </p:txBody>
      </p:sp>
      <p:sp>
        <p:nvSpPr>
          <p:cNvPr id="29" name="Text 22"/>
          <p:cNvSpPr/>
          <p:nvPr/>
        </p:nvSpPr>
        <p:spPr>
          <a:xfrm>
            <a:off x="640437" y="7413903"/>
            <a:ext cx="13349526" cy="292775"/>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This data-driven approach fosters stronger client relationships and ultimately leads to more effective and satisfactory financial outcomes.</a:t>
            </a:r>
            <a:endParaRPr lang="en-US" sz="1400" dirty="0"/>
          </a:p>
        </p:txBody>
      </p:sp>
      <p:pic>
        <p:nvPicPr>
          <p:cNvPr id="31" name="Picture 30">
            <a:extLst>
              <a:ext uri="{FF2B5EF4-FFF2-40B4-BE49-F238E27FC236}">
                <a16:creationId xmlns:a16="http://schemas.microsoft.com/office/drawing/2014/main" id="{B57995D3-9A11-6C26-6BC2-75D704B1D1CA}"/>
              </a:ext>
            </a:extLst>
          </p:cNvPr>
          <p:cNvPicPr>
            <a:picLocks noChangeAspect="1"/>
          </p:cNvPicPr>
          <p:nvPr/>
        </p:nvPicPr>
        <p:blipFill>
          <a:blip r:embed="rId13"/>
          <a:stretch>
            <a:fillRect/>
          </a:stretch>
        </p:blipFill>
        <p:spPr>
          <a:xfrm>
            <a:off x="12859013" y="7816557"/>
            <a:ext cx="1653683" cy="3657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44723" y="800457"/>
            <a:ext cx="5561767" cy="575667"/>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Competitive Advantages</a:t>
            </a:r>
            <a:endParaRPr lang="en-US" sz="3600" dirty="0"/>
          </a:p>
        </p:txBody>
      </p:sp>
      <p:sp>
        <p:nvSpPr>
          <p:cNvPr id="3" name="Text 1"/>
          <p:cNvSpPr/>
          <p:nvPr/>
        </p:nvSpPr>
        <p:spPr>
          <a:xfrm>
            <a:off x="644723" y="1744504"/>
            <a:ext cx="13340953" cy="29468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BlackRock's strategic use of big data translates into distinct advantages, solidifying its market position and delivering superior value.</a:t>
            </a:r>
            <a:endParaRPr lang="en-US" sz="14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723" y="2246352"/>
            <a:ext cx="460534" cy="460534"/>
          </a:xfrm>
          <a:prstGeom prst="rect">
            <a:avLst/>
          </a:prstGeom>
        </p:spPr>
      </p:pic>
      <p:sp>
        <p:nvSpPr>
          <p:cNvPr id="5" name="Text 2"/>
          <p:cNvSpPr/>
          <p:nvPr/>
        </p:nvSpPr>
        <p:spPr>
          <a:xfrm>
            <a:off x="644723" y="2937153"/>
            <a:ext cx="3036808" cy="28777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Superior Risk Management</a:t>
            </a:r>
            <a:endParaRPr lang="en-US" sz="1800" dirty="0"/>
          </a:p>
        </p:txBody>
      </p:sp>
      <p:sp>
        <p:nvSpPr>
          <p:cNvPr id="6" name="Text 3"/>
          <p:cNvSpPr/>
          <p:nvPr/>
        </p:nvSpPr>
        <p:spPr>
          <a:xfrm>
            <a:off x="644723" y="3335417"/>
            <a:ext cx="6555343" cy="29468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Proactive, real-time risk mitigation far beyond competitors' static models.</a:t>
            </a:r>
            <a:endParaRPr lang="en-US" sz="14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0333" y="2246352"/>
            <a:ext cx="460534" cy="460534"/>
          </a:xfrm>
          <a:prstGeom prst="rect">
            <a:avLst/>
          </a:prstGeom>
        </p:spPr>
      </p:pic>
      <p:sp>
        <p:nvSpPr>
          <p:cNvPr id="8" name="Text 4"/>
          <p:cNvSpPr/>
          <p:nvPr/>
        </p:nvSpPr>
        <p:spPr>
          <a:xfrm>
            <a:off x="7430333" y="2937153"/>
            <a:ext cx="2679621" cy="28777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Faster Decision-Making</a:t>
            </a:r>
            <a:endParaRPr lang="en-US" sz="1800" dirty="0"/>
          </a:p>
        </p:txBody>
      </p:sp>
      <p:sp>
        <p:nvSpPr>
          <p:cNvPr id="9" name="Text 5"/>
          <p:cNvSpPr/>
          <p:nvPr/>
        </p:nvSpPr>
        <p:spPr>
          <a:xfrm>
            <a:off x="7430333" y="3335417"/>
            <a:ext cx="6555343" cy="29468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Accelerated insights and agile responses, outpacing market rivals.</a:t>
            </a:r>
            <a:endParaRPr lang="en-US" sz="14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4723" y="3998476"/>
            <a:ext cx="460534" cy="460534"/>
          </a:xfrm>
          <a:prstGeom prst="rect">
            <a:avLst/>
          </a:prstGeom>
        </p:spPr>
      </p:pic>
      <p:sp>
        <p:nvSpPr>
          <p:cNvPr id="11" name="Text 6"/>
          <p:cNvSpPr/>
          <p:nvPr/>
        </p:nvSpPr>
        <p:spPr>
          <a:xfrm>
            <a:off x="644723" y="4689277"/>
            <a:ext cx="3238262" cy="28777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Enhanced Client Satisfaction</a:t>
            </a:r>
            <a:endParaRPr lang="en-US" sz="1800" dirty="0"/>
          </a:p>
        </p:txBody>
      </p:sp>
      <p:sp>
        <p:nvSpPr>
          <p:cNvPr id="12" name="Text 7"/>
          <p:cNvSpPr/>
          <p:nvPr/>
        </p:nvSpPr>
        <p:spPr>
          <a:xfrm>
            <a:off x="644723" y="5087541"/>
            <a:ext cx="6555343" cy="589359"/>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Personalized experiences and proactive support, unmatched in the industry.</a:t>
            </a:r>
            <a:endParaRPr lang="en-US" sz="14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0333" y="3998476"/>
            <a:ext cx="460534" cy="460534"/>
          </a:xfrm>
          <a:prstGeom prst="rect">
            <a:avLst/>
          </a:prstGeom>
        </p:spPr>
      </p:pic>
      <p:sp>
        <p:nvSpPr>
          <p:cNvPr id="14" name="Text 8"/>
          <p:cNvSpPr/>
          <p:nvPr/>
        </p:nvSpPr>
        <p:spPr>
          <a:xfrm>
            <a:off x="7430333" y="4689277"/>
            <a:ext cx="2492335" cy="28777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Operational Efficiency</a:t>
            </a:r>
            <a:endParaRPr lang="en-US" sz="1800" dirty="0"/>
          </a:p>
        </p:txBody>
      </p:sp>
      <p:sp>
        <p:nvSpPr>
          <p:cNvPr id="15" name="Text 9"/>
          <p:cNvSpPr/>
          <p:nvPr/>
        </p:nvSpPr>
        <p:spPr>
          <a:xfrm>
            <a:off x="7430333" y="5087541"/>
            <a:ext cx="6555343" cy="589359"/>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Automated processes and optimized workflows reduce costs and increase output.</a:t>
            </a:r>
            <a:endParaRPr lang="en-US" sz="14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4723" y="6045279"/>
            <a:ext cx="460534" cy="460534"/>
          </a:xfrm>
          <a:prstGeom prst="rect">
            <a:avLst/>
          </a:prstGeom>
        </p:spPr>
      </p:pic>
      <p:sp>
        <p:nvSpPr>
          <p:cNvPr id="17" name="Text 10"/>
          <p:cNvSpPr/>
          <p:nvPr/>
        </p:nvSpPr>
        <p:spPr>
          <a:xfrm>
            <a:off x="644723" y="6736080"/>
            <a:ext cx="2302788" cy="28777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Market Leadership</a:t>
            </a:r>
            <a:endParaRPr lang="en-US" sz="1800" dirty="0"/>
          </a:p>
        </p:txBody>
      </p:sp>
      <p:sp>
        <p:nvSpPr>
          <p:cNvPr id="18" name="Text 11"/>
          <p:cNvSpPr/>
          <p:nvPr/>
        </p:nvSpPr>
        <p:spPr>
          <a:xfrm>
            <a:off x="644723" y="7134344"/>
            <a:ext cx="6555343" cy="29468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Setting industry benchmarks that competitors consistently strive to reach.</a:t>
            </a:r>
            <a:endParaRPr lang="en-US" sz="1450" dirty="0"/>
          </a:p>
        </p:txBody>
      </p:sp>
      <p:pic>
        <p:nvPicPr>
          <p:cNvPr id="1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0333" y="6045279"/>
            <a:ext cx="460534" cy="460534"/>
          </a:xfrm>
          <a:prstGeom prst="rect">
            <a:avLst/>
          </a:prstGeom>
        </p:spPr>
      </p:pic>
      <p:sp>
        <p:nvSpPr>
          <p:cNvPr id="20" name="Text 12"/>
          <p:cNvSpPr/>
          <p:nvPr/>
        </p:nvSpPr>
        <p:spPr>
          <a:xfrm>
            <a:off x="7430333" y="6736080"/>
            <a:ext cx="2302788" cy="28777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FinTech Innovation</a:t>
            </a:r>
            <a:endParaRPr lang="en-US" sz="1800" dirty="0"/>
          </a:p>
        </p:txBody>
      </p:sp>
      <p:sp>
        <p:nvSpPr>
          <p:cNvPr id="21" name="Text 13"/>
          <p:cNvSpPr/>
          <p:nvPr/>
        </p:nvSpPr>
        <p:spPr>
          <a:xfrm>
            <a:off x="7430333" y="7134344"/>
            <a:ext cx="6555343" cy="294680"/>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Pioneering new technologies and solutions, staying ahead of the curve.</a:t>
            </a:r>
            <a:endParaRPr lang="en-US" sz="1450" dirty="0"/>
          </a:p>
        </p:txBody>
      </p:sp>
      <p:pic>
        <p:nvPicPr>
          <p:cNvPr id="23" name="Picture 22">
            <a:extLst>
              <a:ext uri="{FF2B5EF4-FFF2-40B4-BE49-F238E27FC236}">
                <a16:creationId xmlns:a16="http://schemas.microsoft.com/office/drawing/2014/main" id="{C3AB06EC-17BF-7028-8342-75399357F9E8}"/>
              </a:ext>
            </a:extLst>
          </p:cNvPr>
          <p:cNvPicPr>
            <a:picLocks noChangeAspect="1"/>
          </p:cNvPicPr>
          <p:nvPr/>
        </p:nvPicPr>
        <p:blipFill>
          <a:blip r:embed="rId15"/>
          <a:stretch>
            <a:fillRect/>
          </a:stretch>
        </p:blipFill>
        <p:spPr>
          <a:xfrm>
            <a:off x="12907625" y="7741202"/>
            <a:ext cx="1653683" cy="3657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85681" y="539353"/>
            <a:ext cx="6801683" cy="612219"/>
          </a:xfrm>
          <a:prstGeom prst="rect">
            <a:avLst/>
          </a:prstGeom>
          <a:noFill/>
          <a:ln/>
        </p:spPr>
        <p:txBody>
          <a:bodyPr wrap="none" lIns="0" tIns="0" rIns="0" bIns="0" rtlCol="0" anchor="t"/>
          <a:lstStyle/>
          <a:p>
            <a:pPr marL="0" indent="0" algn="l">
              <a:lnSpc>
                <a:spcPts val="4800"/>
              </a:lnSpc>
              <a:buNone/>
            </a:pPr>
            <a:r>
              <a:rPr lang="en-US" sz="3850" b="1" dirty="0">
                <a:solidFill>
                  <a:srgbClr val="000000"/>
                </a:solidFill>
                <a:latin typeface="Inter Bold" pitchFamily="34" charset="0"/>
                <a:ea typeface="Inter Bold" pitchFamily="34" charset="-122"/>
                <a:cs typeface="Inter Bold" pitchFamily="34" charset="-120"/>
              </a:rPr>
              <a:t>Conclusion &amp; Future Outlook</a:t>
            </a:r>
            <a:endParaRPr lang="en-US" sz="3850" dirty="0"/>
          </a:p>
        </p:txBody>
      </p:sp>
      <p:sp>
        <p:nvSpPr>
          <p:cNvPr id="3" name="Text 1"/>
          <p:cNvSpPr/>
          <p:nvPr/>
        </p:nvSpPr>
        <p:spPr>
          <a:xfrm>
            <a:off x="685681" y="1543407"/>
            <a:ext cx="13259038"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BlackRock's strategic adoption of big data has not only transformed investment management but has also set new industry standards and driven significant innovation across financial services.</a:t>
            </a:r>
            <a:endParaRPr lang="en-US" sz="1500" dirty="0"/>
          </a:p>
        </p:txBody>
      </p:sp>
      <p:pic>
        <p:nvPicPr>
          <p:cNvPr id="4" name="Image 0" descr="preencoded.png"/>
          <p:cNvPicPr>
            <a:picLocks noChangeAspect="1"/>
          </p:cNvPicPr>
          <p:nvPr/>
        </p:nvPicPr>
        <p:blipFill>
          <a:blip r:embed="rId3"/>
          <a:stretch>
            <a:fillRect/>
          </a:stretch>
        </p:blipFill>
        <p:spPr>
          <a:xfrm>
            <a:off x="685681" y="2390775"/>
            <a:ext cx="6629519" cy="783669"/>
          </a:xfrm>
          <a:prstGeom prst="rect">
            <a:avLst/>
          </a:prstGeom>
        </p:spPr>
      </p:pic>
      <p:sp>
        <p:nvSpPr>
          <p:cNvPr id="5" name="Text 2"/>
          <p:cNvSpPr/>
          <p:nvPr/>
        </p:nvSpPr>
        <p:spPr>
          <a:xfrm>
            <a:off x="881539" y="3370302"/>
            <a:ext cx="3747492" cy="3061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Continued AI/ML Advancement</a:t>
            </a:r>
            <a:endParaRPr lang="en-US" sz="1900" dirty="0"/>
          </a:p>
        </p:txBody>
      </p:sp>
      <p:sp>
        <p:nvSpPr>
          <p:cNvPr id="6" name="Text 3"/>
          <p:cNvSpPr/>
          <p:nvPr/>
        </p:nvSpPr>
        <p:spPr>
          <a:xfrm>
            <a:off x="881539" y="3793927"/>
            <a:ext cx="6237803"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Deepening integration of AI and machine learning for predictive insights and automated processes.</a:t>
            </a:r>
            <a:endParaRPr lang="en-US" sz="1500" dirty="0"/>
          </a:p>
        </p:txBody>
      </p:sp>
      <p:pic>
        <p:nvPicPr>
          <p:cNvPr id="7" name="Image 1" descr="preencoded.png"/>
          <p:cNvPicPr>
            <a:picLocks noChangeAspect="1"/>
          </p:cNvPicPr>
          <p:nvPr/>
        </p:nvPicPr>
        <p:blipFill>
          <a:blip r:embed="rId4"/>
          <a:stretch>
            <a:fillRect/>
          </a:stretch>
        </p:blipFill>
        <p:spPr>
          <a:xfrm>
            <a:off x="7315200" y="2390775"/>
            <a:ext cx="6629519" cy="783669"/>
          </a:xfrm>
          <a:prstGeom prst="rect">
            <a:avLst/>
          </a:prstGeom>
        </p:spPr>
      </p:pic>
      <p:sp>
        <p:nvSpPr>
          <p:cNvPr id="8" name="Text 4"/>
          <p:cNvSpPr/>
          <p:nvPr/>
        </p:nvSpPr>
        <p:spPr>
          <a:xfrm>
            <a:off x="7511058" y="3370302"/>
            <a:ext cx="2920960" cy="3061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Expanding Data Sources</a:t>
            </a:r>
            <a:endParaRPr lang="en-US" sz="1900" dirty="0"/>
          </a:p>
        </p:txBody>
      </p:sp>
      <p:sp>
        <p:nvSpPr>
          <p:cNvPr id="9" name="Text 5"/>
          <p:cNvSpPr/>
          <p:nvPr/>
        </p:nvSpPr>
        <p:spPr>
          <a:xfrm>
            <a:off x="7511058" y="3793927"/>
            <a:ext cx="6237803"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Leveraging alternative and real-time data streams for a holistic market view.</a:t>
            </a:r>
            <a:endParaRPr lang="en-US" sz="1500" dirty="0"/>
          </a:p>
        </p:txBody>
      </p:sp>
      <p:pic>
        <p:nvPicPr>
          <p:cNvPr id="10" name="Image 2" descr="preencoded.png"/>
          <p:cNvPicPr>
            <a:picLocks noChangeAspect="1"/>
          </p:cNvPicPr>
          <p:nvPr/>
        </p:nvPicPr>
        <p:blipFill>
          <a:blip r:embed="rId5"/>
          <a:stretch>
            <a:fillRect/>
          </a:stretch>
        </p:blipFill>
        <p:spPr>
          <a:xfrm>
            <a:off x="685681" y="4616768"/>
            <a:ext cx="6629519" cy="783669"/>
          </a:xfrm>
          <a:prstGeom prst="rect">
            <a:avLst/>
          </a:prstGeom>
        </p:spPr>
      </p:pic>
      <p:sp>
        <p:nvSpPr>
          <p:cNvPr id="11" name="Text 6"/>
          <p:cNvSpPr/>
          <p:nvPr/>
        </p:nvSpPr>
        <p:spPr>
          <a:xfrm>
            <a:off x="881539" y="5596295"/>
            <a:ext cx="3492937" cy="3061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Enhanced Client Experiences</a:t>
            </a:r>
            <a:endParaRPr lang="en-US" sz="1900" dirty="0"/>
          </a:p>
        </p:txBody>
      </p:sp>
      <p:sp>
        <p:nvSpPr>
          <p:cNvPr id="12" name="Text 7"/>
          <p:cNvSpPr/>
          <p:nvPr/>
        </p:nvSpPr>
        <p:spPr>
          <a:xfrm>
            <a:off x="881539" y="6019919"/>
            <a:ext cx="6237803"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Delivering even more personalized solutions and proactive service through data-driven understanding.</a:t>
            </a:r>
            <a:endParaRPr lang="en-US" sz="1500" dirty="0"/>
          </a:p>
        </p:txBody>
      </p:sp>
      <p:pic>
        <p:nvPicPr>
          <p:cNvPr id="13" name="Image 3" descr="preencoded.png"/>
          <p:cNvPicPr>
            <a:picLocks noChangeAspect="1"/>
          </p:cNvPicPr>
          <p:nvPr/>
        </p:nvPicPr>
        <p:blipFill>
          <a:blip r:embed="rId6"/>
          <a:stretch>
            <a:fillRect/>
          </a:stretch>
        </p:blipFill>
        <p:spPr>
          <a:xfrm>
            <a:off x="7315200" y="4616768"/>
            <a:ext cx="6629519" cy="783669"/>
          </a:xfrm>
          <a:prstGeom prst="rect">
            <a:avLst/>
          </a:prstGeom>
        </p:spPr>
      </p:pic>
      <p:sp>
        <p:nvSpPr>
          <p:cNvPr id="14" name="Text 8"/>
          <p:cNvSpPr/>
          <p:nvPr/>
        </p:nvSpPr>
        <p:spPr>
          <a:xfrm>
            <a:off x="7511058" y="5596295"/>
            <a:ext cx="4111228" cy="3061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Sustained Competitive Leadership</a:t>
            </a:r>
            <a:endParaRPr lang="en-US" sz="1900" dirty="0"/>
          </a:p>
        </p:txBody>
      </p:sp>
      <p:sp>
        <p:nvSpPr>
          <p:cNvPr id="15" name="Text 9"/>
          <p:cNvSpPr/>
          <p:nvPr/>
        </p:nvSpPr>
        <p:spPr>
          <a:xfrm>
            <a:off x="7511058" y="6019919"/>
            <a:ext cx="6237803"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Maintaining a vanguard position through continuous technological innovation and data excellence.</a:t>
            </a:r>
            <a:endParaRPr lang="en-US" sz="1500" dirty="0"/>
          </a:p>
        </p:txBody>
      </p:sp>
      <p:sp>
        <p:nvSpPr>
          <p:cNvPr id="16" name="Text 10"/>
          <p:cNvSpPr/>
          <p:nvPr/>
        </p:nvSpPr>
        <p:spPr>
          <a:xfrm>
            <a:off x="685681" y="7063145"/>
            <a:ext cx="13259038"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Ultimately, big data will remain a critical differentiator, enabling smarter decisions and superior outcomes in the evolving landscape of modern finance.</a:t>
            </a:r>
            <a:endParaRPr lang="en-US" sz="1500" dirty="0"/>
          </a:p>
        </p:txBody>
      </p:sp>
      <p:pic>
        <p:nvPicPr>
          <p:cNvPr id="18" name="Picture 17">
            <a:extLst>
              <a:ext uri="{FF2B5EF4-FFF2-40B4-BE49-F238E27FC236}">
                <a16:creationId xmlns:a16="http://schemas.microsoft.com/office/drawing/2014/main" id="{2AF9BCF8-EB28-BC8F-F874-5C85940E758E}"/>
              </a:ext>
            </a:extLst>
          </p:cNvPr>
          <p:cNvPicPr>
            <a:picLocks noChangeAspect="1"/>
          </p:cNvPicPr>
          <p:nvPr/>
        </p:nvPicPr>
        <p:blipFill>
          <a:blip r:embed="rId7"/>
          <a:stretch>
            <a:fillRect/>
          </a:stretch>
        </p:blipFill>
        <p:spPr>
          <a:xfrm>
            <a:off x="12911318" y="7740579"/>
            <a:ext cx="1653683" cy="3657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3" name="Text 0"/>
          <p:cNvSpPr/>
          <p:nvPr/>
        </p:nvSpPr>
        <p:spPr>
          <a:xfrm>
            <a:off x="687467" y="540187"/>
            <a:ext cx="4919067" cy="613886"/>
          </a:xfrm>
          <a:prstGeom prst="rect">
            <a:avLst/>
          </a:prstGeom>
          <a:noFill/>
          <a:ln/>
        </p:spPr>
        <p:txBody>
          <a:bodyPr wrap="none" lIns="0" tIns="0" rIns="0" bIns="0" rtlCol="0" anchor="t"/>
          <a:lstStyle/>
          <a:p>
            <a:pPr marL="0" indent="0" algn="l">
              <a:lnSpc>
                <a:spcPts val="4800"/>
              </a:lnSpc>
              <a:buNone/>
            </a:pPr>
            <a:r>
              <a:rPr lang="en-US" sz="3850" b="1" dirty="0">
                <a:solidFill>
                  <a:srgbClr val="000000"/>
                </a:solidFill>
                <a:latin typeface="Inter Bold" pitchFamily="34" charset="0"/>
                <a:ea typeface="Inter Bold" pitchFamily="34" charset="-122"/>
                <a:cs typeface="Inter Bold" pitchFamily="34" charset="-120"/>
              </a:rPr>
              <a:t>BlackRock Overview</a:t>
            </a:r>
            <a:endParaRPr lang="en-US" sz="3850" dirty="0"/>
          </a:p>
        </p:txBody>
      </p:sp>
      <p:sp>
        <p:nvSpPr>
          <p:cNvPr id="4" name="Text 1"/>
          <p:cNvSpPr/>
          <p:nvPr/>
        </p:nvSpPr>
        <p:spPr>
          <a:xfrm>
            <a:off x="687467" y="1448633"/>
            <a:ext cx="7769066" cy="628650"/>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BlackRock's journey from its inception to its current global dominance is marked by strategic innovation and unparalleled scale.</a:t>
            </a:r>
            <a:endParaRPr lang="en-US" sz="1500" dirty="0"/>
          </a:p>
        </p:txBody>
      </p:sp>
      <p:sp>
        <p:nvSpPr>
          <p:cNvPr id="5" name="Shape 2"/>
          <p:cNvSpPr/>
          <p:nvPr/>
        </p:nvSpPr>
        <p:spPr>
          <a:xfrm>
            <a:off x="687467" y="2402681"/>
            <a:ext cx="98108" cy="98108"/>
          </a:xfrm>
          <a:prstGeom prst="roundRect">
            <a:avLst>
              <a:gd name="adj" fmla="val 466017"/>
            </a:avLst>
          </a:prstGeom>
          <a:solidFill>
            <a:srgbClr val="4950BC"/>
          </a:solidFill>
          <a:ln/>
        </p:spPr>
      </p:sp>
      <p:sp>
        <p:nvSpPr>
          <p:cNvPr id="6" name="Text 3"/>
          <p:cNvSpPr/>
          <p:nvPr/>
        </p:nvSpPr>
        <p:spPr>
          <a:xfrm>
            <a:off x="981908" y="2298263"/>
            <a:ext cx="2525554" cy="3068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Founding &amp; Evolution</a:t>
            </a:r>
            <a:endParaRPr lang="en-US" sz="1900" dirty="0"/>
          </a:p>
        </p:txBody>
      </p:sp>
      <p:sp>
        <p:nvSpPr>
          <p:cNvPr id="7" name="Text 4"/>
          <p:cNvSpPr/>
          <p:nvPr/>
        </p:nvSpPr>
        <p:spPr>
          <a:xfrm>
            <a:off x="981908" y="2722840"/>
            <a:ext cx="7474625" cy="628650"/>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Established in 1988 by </a:t>
            </a:r>
            <a:r>
              <a:rPr lang="en-US" sz="1500" b="1" dirty="0">
                <a:solidFill>
                  <a:srgbClr val="272525"/>
                </a:solidFill>
                <a:latin typeface="Inter" pitchFamily="34" charset="0"/>
                <a:ea typeface="Inter" pitchFamily="34" charset="-122"/>
                <a:cs typeface="Inter" pitchFamily="34" charset="-120"/>
              </a:rPr>
              <a:t>Larry Fink </a:t>
            </a:r>
            <a:r>
              <a:rPr lang="en-US" sz="1500" dirty="0">
                <a:solidFill>
                  <a:srgbClr val="272525"/>
                </a:solidFill>
                <a:latin typeface="Inter" pitchFamily="34" charset="0"/>
                <a:ea typeface="Inter" pitchFamily="34" charset="-122"/>
                <a:cs typeface="Inter" pitchFamily="34" charset="-120"/>
              </a:rPr>
              <a:t>and his 7 partners, BlackRock rapidly evolved from a risk management and fixed income specialist into the world's largest asset manager.</a:t>
            </a:r>
            <a:endParaRPr lang="en-US" sz="1500" dirty="0"/>
          </a:p>
        </p:txBody>
      </p:sp>
      <p:sp>
        <p:nvSpPr>
          <p:cNvPr id="8" name="Shape 5"/>
          <p:cNvSpPr/>
          <p:nvPr/>
        </p:nvSpPr>
        <p:spPr>
          <a:xfrm>
            <a:off x="687467" y="4016692"/>
            <a:ext cx="98108" cy="98108"/>
          </a:xfrm>
          <a:prstGeom prst="roundRect">
            <a:avLst>
              <a:gd name="adj" fmla="val 466017"/>
            </a:avLst>
          </a:prstGeom>
          <a:solidFill>
            <a:srgbClr val="4950BC"/>
          </a:solidFill>
          <a:ln/>
        </p:spPr>
      </p:sp>
      <p:sp>
        <p:nvSpPr>
          <p:cNvPr id="9" name="Text 6"/>
          <p:cNvSpPr/>
          <p:nvPr/>
        </p:nvSpPr>
        <p:spPr>
          <a:xfrm>
            <a:off x="981907" y="3923228"/>
            <a:ext cx="2455545" cy="3068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Massive Scale</a:t>
            </a:r>
            <a:endParaRPr lang="en-US" sz="1900" dirty="0"/>
          </a:p>
        </p:txBody>
      </p:sp>
      <p:sp>
        <p:nvSpPr>
          <p:cNvPr id="10" name="Text 7"/>
          <p:cNvSpPr/>
          <p:nvPr/>
        </p:nvSpPr>
        <p:spPr>
          <a:xfrm>
            <a:off x="981908" y="4306372"/>
            <a:ext cx="7474625" cy="628650"/>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Oversees an immense portfolio of over $10 trillion in assets, reflecting its significant influence across global financial markets.</a:t>
            </a:r>
            <a:endParaRPr lang="en-US" sz="1500" dirty="0"/>
          </a:p>
        </p:txBody>
      </p:sp>
      <p:sp>
        <p:nvSpPr>
          <p:cNvPr id="11" name="Shape 8"/>
          <p:cNvSpPr/>
          <p:nvPr/>
        </p:nvSpPr>
        <p:spPr>
          <a:xfrm>
            <a:off x="687467" y="5294709"/>
            <a:ext cx="98108" cy="98108"/>
          </a:xfrm>
          <a:prstGeom prst="roundRect">
            <a:avLst>
              <a:gd name="adj" fmla="val 466017"/>
            </a:avLst>
          </a:prstGeom>
          <a:solidFill>
            <a:srgbClr val="4950BC"/>
          </a:solidFill>
          <a:ln/>
        </p:spPr>
      </p:sp>
      <p:sp>
        <p:nvSpPr>
          <p:cNvPr id="12" name="Text 9"/>
          <p:cNvSpPr/>
          <p:nvPr/>
        </p:nvSpPr>
        <p:spPr>
          <a:xfrm>
            <a:off x="981908" y="5190292"/>
            <a:ext cx="2455545" cy="3068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Global Footprint</a:t>
            </a:r>
            <a:endParaRPr lang="en-US" sz="1900" dirty="0"/>
          </a:p>
        </p:txBody>
      </p:sp>
      <p:sp>
        <p:nvSpPr>
          <p:cNvPr id="13" name="Text 10"/>
          <p:cNvSpPr/>
          <p:nvPr/>
        </p:nvSpPr>
        <p:spPr>
          <a:xfrm>
            <a:off x="981908" y="5614868"/>
            <a:ext cx="7474625" cy="628650"/>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Serves a vast network of institutional and retail clients, operating robustly in more than 70 countries worldwide.</a:t>
            </a:r>
            <a:endParaRPr lang="en-US" sz="1500" dirty="0"/>
          </a:p>
        </p:txBody>
      </p:sp>
      <p:sp>
        <p:nvSpPr>
          <p:cNvPr id="14" name="Shape 11"/>
          <p:cNvSpPr/>
          <p:nvPr/>
        </p:nvSpPr>
        <p:spPr>
          <a:xfrm>
            <a:off x="687467" y="6740723"/>
            <a:ext cx="98108" cy="98108"/>
          </a:xfrm>
          <a:prstGeom prst="roundRect">
            <a:avLst>
              <a:gd name="adj" fmla="val 466017"/>
            </a:avLst>
          </a:prstGeom>
          <a:solidFill>
            <a:srgbClr val="4950BC"/>
          </a:solidFill>
          <a:ln/>
        </p:spPr>
      </p:sp>
      <p:sp>
        <p:nvSpPr>
          <p:cNvPr id="15" name="Text 12"/>
          <p:cNvSpPr/>
          <p:nvPr/>
        </p:nvSpPr>
        <p:spPr>
          <a:xfrm>
            <a:off x="981908" y="6636306"/>
            <a:ext cx="2632829" cy="3068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Client-Centric Growth</a:t>
            </a:r>
            <a:endParaRPr lang="en-US" sz="1900" dirty="0"/>
          </a:p>
        </p:txBody>
      </p:sp>
      <p:sp>
        <p:nvSpPr>
          <p:cNvPr id="16" name="Text 13"/>
          <p:cNvSpPr/>
          <p:nvPr/>
        </p:nvSpPr>
        <p:spPr>
          <a:xfrm>
            <a:off x="981908" y="7060883"/>
            <a:ext cx="7474625" cy="628650"/>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Its consistent growth is fueled by a dedication to client solutions and cutting-edge technology, adapting to diverse market needs.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3533" y="505539"/>
            <a:ext cx="4596765" cy="574596"/>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What is Big Data?</a:t>
            </a:r>
            <a:endParaRPr lang="en-US" sz="3600" dirty="0"/>
          </a:p>
        </p:txBody>
      </p:sp>
      <p:sp>
        <p:nvSpPr>
          <p:cNvPr id="3" name="Text 1"/>
          <p:cNvSpPr/>
          <p:nvPr/>
        </p:nvSpPr>
        <p:spPr>
          <a:xfrm>
            <a:off x="643533" y="1447800"/>
            <a:ext cx="13343334" cy="58816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Big Data refers to extremely large datasets that may be analyzed computationally to reveal patterns, trends, and associations, especially relating to human behavior and interactions. For BlackRock, it's the raw material that fuels sophisticated investment strategies and risk management.</a:t>
            </a:r>
            <a:endParaRPr lang="en-US" sz="14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533" y="2242780"/>
            <a:ext cx="459581" cy="459581"/>
          </a:xfrm>
          <a:prstGeom prst="rect">
            <a:avLst/>
          </a:prstGeom>
        </p:spPr>
      </p:pic>
      <p:sp>
        <p:nvSpPr>
          <p:cNvPr id="5" name="Text 2"/>
          <p:cNvSpPr/>
          <p:nvPr/>
        </p:nvSpPr>
        <p:spPr>
          <a:xfrm>
            <a:off x="643533" y="2932152"/>
            <a:ext cx="2298383" cy="287179"/>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Volume</a:t>
            </a:r>
            <a:endParaRPr lang="en-US" sz="1800" dirty="0"/>
          </a:p>
        </p:txBody>
      </p:sp>
      <p:sp>
        <p:nvSpPr>
          <p:cNvPr id="6" name="Text 3"/>
          <p:cNvSpPr/>
          <p:nvPr/>
        </p:nvSpPr>
        <p:spPr>
          <a:xfrm>
            <a:off x="643533" y="3329583"/>
            <a:ext cx="4294584" cy="1176337"/>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Massive amounts of data generated from market transactions, economic indicators, news feeds, and social media. </a:t>
            </a:r>
            <a:r>
              <a:rPr lang="en-US" sz="1400" dirty="0">
                <a:solidFill>
                  <a:srgbClr val="808080"/>
                </a:solidFill>
                <a:latin typeface="Inter" pitchFamily="34" charset="0"/>
                <a:ea typeface="Inter" pitchFamily="34" charset="-122"/>
                <a:cs typeface="Inter" pitchFamily="34" charset="-120"/>
              </a:rPr>
              <a:t>E.g., Petabytes of trade data daily.</a:t>
            </a:r>
            <a:endParaRPr lang="en-US" sz="14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7908" y="2242780"/>
            <a:ext cx="459581" cy="459581"/>
          </a:xfrm>
          <a:prstGeom prst="rect">
            <a:avLst/>
          </a:prstGeom>
        </p:spPr>
      </p:pic>
      <p:sp>
        <p:nvSpPr>
          <p:cNvPr id="8" name="Text 4"/>
          <p:cNvSpPr/>
          <p:nvPr/>
        </p:nvSpPr>
        <p:spPr>
          <a:xfrm>
            <a:off x="5167908" y="2932152"/>
            <a:ext cx="2298383" cy="287179"/>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Velocity</a:t>
            </a:r>
            <a:endParaRPr lang="en-US" sz="1800" dirty="0"/>
          </a:p>
        </p:txBody>
      </p:sp>
      <p:sp>
        <p:nvSpPr>
          <p:cNvPr id="9" name="Text 5"/>
          <p:cNvSpPr/>
          <p:nvPr/>
        </p:nvSpPr>
        <p:spPr>
          <a:xfrm>
            <a:off x="5167908" y="3329583"/>
            <a:ext cx="4294584" cy="1176337"/>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The speed at which data is generated, collected, and processed. Real-time data is crucial for market decisions. </a:t>
            </a:r>
            <a:r>
              <a:rPr lang="en-US" sz="1400" dirty="0">
                <a:solidFill>
                  <a:srgbClr val="808080"/>
                </a:solidFill>
                <a:latin typeface="Inter" pitchFamily="34" charset="0"/>
                <a:ea typeface="Inter" pitchFamily="34" charset="-122"/>
                <a:cs typeface="Inter" pitchFamily="34" charset="-120"/>
              </a:rPr>
              <a:t>E.g., High-frequency trading data in milliseconds.</a:t>
            </a:r>
            <a:endParaRPr lang="en-US" sz="140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92283" y="2242780"/>
            <a:ext cx="459581" cy="459581"/>
          </a:xfrm>
          <a:prstGeom prst="rect">
            <a:avLst/>
          </a:prstGeom>
        </p:spPr>
      </p:pic>
      <p:sp>
        <p:nvSpPr>
          <p:cNvPr id="11" name="Text 6"/>
          <p:cNvSpPr/>
          <p:nvPr/>
        </p:nvSpPr>
        <p:spPr>
          <a:xfrm>
            <a:off x="9692283" y="2932152"/>
            <a:ext cx="2298383" cy="287179"/>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Variety</a:t>
            </a:r>
            <a:endParaRPr lang="en-US" sz="1800" dirty="0"/>
          </a:p>
        </p:txBody>
      </p:sp>
      <p:sp>
        <p:nvSpPr>
          <p:cNvPr id="12" name="Text 7"/>
          <p:cNvSpPr/>
          <p:nvPr/>
        </p:nvSpPr>
        <p:spPr>
          <a:xfrm>
            <a:off x="9692283" y="3329583"/>
            <a:ext cx="4294584" cy="1470422"/>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Data comes in many forms: structured (databases), semi-structured (XML), and unstructured (text, audio, video). </a:t>
            </a:r>
            <a:r>
              <a:rPr lang="en-US" sz="1400" dirty="0">
                <a:solidFill>
                  <a:srgbClr val="808080"/>
                </a:solidFill>
                <a:latin typeface="Inter" pitchFamily="34" charset="0"/>
                <a:ea typeface="Inter" pitchFamily="34" charset="-122"/>
                <a:cs typeface="Inter" pitchFamily="34" charset="-120"/>
              </a:rPr>
              <a:t>E.g., Stock prices, analyst reports, news articles, satellite imagery.</a:t>
            </a:r>
            <a:endParaRPr lang="en-US" sz="1400" dirty="0"/>
          </a:p>
        </p:txBody>
      </p:sp>
      <p:pic>
        <p:nvPicPr>
          <p:cNvPr id="13"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533" y="5167670"/>
            <a:ext cx="459581" cy="459581"/>
          </a:xfrm>
          <a:prstGeom prst="rect">
            <a:avLst/>
          </a:prstGeom>
        </p:spPr>
      </p:pic>
      <p:sp>
        <p:nvSpPr>
          <p:cNvPr id="14" name="Text 8"/>
          <p:cNvSpPr/>
          <p:nvPr/>
        </p:nvSpPr>
        <p:spPr>
          <a:xfrm>
            <a:off x="643533" y="5857042"/>
            <a:ext cx="2298383" cy="287179"/>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Veracity</a:t>
            </a:r>
            <a:endParaRPr lang="en-US" sz="1800" dirty="0"/>
          </a:p>
        </p:txBody>
      </p:sp>
      <p:sp>
        <p:nvSpPr>
          <p:cNvPr id="15" name="Text 9"/>
          <p:cNvSpPr/>
          <p:nvPr/>
        </p:nvSpPr>
        <p:spPr>
          <a:xfrm>
            <a:off x="643533" y="6254472"/>
            <a:ext cx="4294584" cy="1470422"/>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The quality, accuracy, and trustworthiness of the data. Ensuring data reliability is key for sound financial models. </a:t>
            </a:r>
            <a:r>
              <a:rPr lang="en-US" sz="1400" dirty="0">
                <a:solidFill>
                  <a:srgbClr val="808080"/>
                </a:solidFill>
                <a:latin typeface="Inter" pitchFamily="34" charset="0"/>
                <a:ea typeface="Inter" pitchFamily="34" charset="-122"/>
                <a:cs typeface="Inter" pitchFamily="34" charset="-120"/>
              </a:rPr>
              <a:t>E.g., Filtering out misinformation from financial news.</a:t>
            </a:r>
            <a:endParaRPr lang="en-US" sz="1400" dirty="0"/>
          </a:p>
        </p:txBody>
      </p:sp>
      <p:pic>
        <p:nvPicPr>
          <p:cNvPr id="16" name="Image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67908" y="5167670"/>
            <a:ext cx="459581" cy="459581"/>
          </a:xfrm>
          <a:prstGeom prst="rect">
            <a:avLst/>
          </a:prstGeom>
        </p:spPr>
      </p:pic>
      <p:sp>
        <p:nvSpPr>
          <p:cNvPr id="17" name="Text 10"/>
          <p:cNvSpPr/>
          <p:nvPr/>
        </p:nvSpPr>
        <p:spPr>
          <a:xfrm>
            <a:off x="5167908" y="5857042"/>
            <a:ext cx="2298383" cy="287179"/>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Value</a:t>
            </a:r>
            <a:endParaRPr lang="en-US" sz="1800" dirty="0"/>
          </a:p>
        </p:txBody>
      </p:sp>
      <p:sp>
        <p:nvSpPr>
          <p:cNvPr id="18" name="Text 11"/>
          <p:cNvSpPr/>
          <p:nvPr/>
        </p:nvSpPr>
        <p:spPr>
          <a:xfrm>
            <a:off x="5167908" y="6254472"/>
            <a:ext cx="4294584" cy="1470422"/>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The ability to extract meaningful insights and business value from the data, translating it into actionable intelligence. </a:t>
            </a:r>
            <a:r>
              <a:rPr lang="en-US" sz="1400" dirty="0">
                <a:solidFill>
                  <a:srgbClr val="808080"/>
                </a:solidFill>
                <a:latin typeface="Inter" pitchFamily="34" charset="0"/>
                <a:ea typeface="Inter" pitchFamily="34" charset="-122"/>
                <a:cs typeface="Inter" pitchFamily="34" charset="-120"/>
              </a:rPr>
              <a:t>E.g., Identifying emerging market trends to optimize portfolio performance.</a:t>
            </a:r>
            <a:endParaRPr lang="en-US" sz="1400" dirty="0"/>
          </a:p>
        </p:txBody>
      </p:sp>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6416CEE7-17B7-B719-7E32-66E997AF3999}"/>
                  </a:ext>
                </a:extLst>
              </p14:cNvPr>
              <p14:cNvContentPartPr/>
              <p14:nvPr/>
            </p14:nvContentPartPr>
            <p14:xfrm>
              <a:off x="-201216" y="170426"/>
              <a:ext cx="360" cy="360"/>
            </p14:xfrm>
          </p:contentPart>
        </mc:Choice>
        <mc:Fallback>
          <p:pic>
            <p:nvPicPr>
              <p:cNvPr id="19" name="Ink 18">
                <a:extLst>
                  <a:ext uri="{FF2B5EF4-FFF2-40B4-BE49-F238E27FC236}">
                    <a16:creationId xmlns:a16="http://schemas.microsoft.com/office/drawing/2014/main" id="{6416CEE7-17B7-B719-7E32-66E997AF3999}"/>
                  </a:ext>
                </a:extLst>
              </p:cNvPr>
              <p:cNvPicPr/>
              <p:nvPr/>
            </p:nvPicPr>
            <p:blipFill>
              <a:blip r:embed="rId10"/>
              <a:stretch>
                <a:fillRect/>
              </a:stretch>
            </p:blipFill>
            <p:spPr>
              <a:xfrm>
                <a:off x="-209856" y="16178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D4072477-35F0-31E2-C41A-A24E87893A13}"/>
                  </a:ext>
                </a:extLst>
              </p14:cNvPr>
              <p14:cNvContentPartPr/>
              <p14:nvPr/>
            </p14:nvContentPartPr>
            <p14:xfrm>
              <a:off x="12938784" y="7645106"/>
              <a:ext cx="1693080" cy="536040"/>
            </p14:xfrm>
          </p:contentPart>
        </mc:Choice>
        <mc:Fallback>
          <p:pic>
            <p:nvPicPr>
              <p:cNvPr id="20" name="Ink 19">
                <a:extLst>
                  <a:ext uri="{FF2B5EF4-FFF2-40B4-BE49-F238E27FC236}">
                    <a16:creationId xmlns:a16="http://schemas.microsoft.com/office/drawing/2014/main" id="{D4072477-35F0-31E2-C41A-A24E87893A13}"/>
                  </a:ext>
                </a:extLst>
              </p:cNvPr>
              <p:cNvPicPr/>
              <p:nvPr/>
            </p:nvPicPr>
            <p:blipFill>
              <a:blip r:embed="rId12"/>
              <a:stretch>
                <a:fillRect/>
              </a:stretch>
            </p:blipFill>
            <p:spPr>
              <a:xfrm>
                <a:off x="12876144" y="7582466"/>
                <a:ext cx="1818720" cy="66168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9133" y="614839"/>
            <a:ext cx="7197566" cy="606266"/>
          </a:xfrm>
          <a:prstGeom prst="rect">
            <a:avLst/>
          </a:prstGeom>
          <a:noFill/>
          <a:ln/>
        </p:spPr>
        <p:txBody>
          <a:bodyPr wrap="none" lIns="0" tIns="0" rIns="0" bIns="0" rtlCol="0" anchor="t"/>
          <a:lstStyle/>
          <a:p>
            <a:pPr marL="0" indent="0" algn="l">
              <a:lnSpc>
                <a:spcPts val="4750"/>
              </a:lnSpc>
              <a:buNone/>
            </a:pPr>
            <a:r>
              <a:rPr lang="en-US" sz="3800" b="1" dirty="0">
                <a:solidFill>
                  <a:srgbClr val="000000"/>
                </a:solidFill>
                <a:latin typeface="Inter Bold" pitchFamily="34" charset="0"/>
                <a:ea typeface="Inter Bold" pitchFamily="34" charset="-122"/>
                <a:cs typeface="Inter Bold" pitchFamily="34" charset="-120"/>
              </a:rPr>
              <a:t>Big Data Sources at BlackRock</a:t>
            </a:r>
            <a:endParaRPr lang="en-US" sz="3800" dirty="0"/>
          </a:p>
        </p:txBody>
      </p:sp>
      <p:sp>
        <p:nvSpPr>
          <p:cNvPr id="3" name="Text 1"/>
          <p:cNvSpPr/>
          <p:nvPr/>
        </p:nvSpPr>
        <p:spPr>
          <a:xfrm>
            <a:off x="679133" y="1609130"/>
            <a:ext cx="13272135" cy="621030"/>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BlackRock integrates a vast array of data sources, moving beyond traditional financial metrics to gain a holistic and predictive view of global markets and client needs. This diverse data ecosystem is critical for robust investment decisions.</a:t>
            </a:r>
            <a:endParaRPr lang="en-US" sz="15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133" y="2448401"/>
            <a:ext cx="485061" cy="485061"/>
          </a:xfrm>
          <a:prstGeom prst="rect">
            <a:avLst/>
          </a:prstGeom>
        </p:spPr>
      </p:pic>
      <p:sp>
        <p:nvSpPr>
          <p:cNvPr id="5" name="Text 2"/>
          <p:cNvSpPr/>
          <p:nvPr/>
        </p:nvSpPr>
        <p:spPr>
          <a:xfrm>
            <a:off x="679133" y="3175992"/>
            <a:ext cx="2425422" cy="303133"/>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Market Data</a:t>
            </a:r>
            <a:endParaRPr lang="en-US" sz="1900" dirty="0"/>
          </a:p>
        </p:txBody>
      </p:sp>
      <p:sp>
        <p:nvSpPr>
          <p:cNvPr id="6" name="Text 3"/>
          <p:cNvSpPr/>
          <p:nvPr/>
        </p:nvSpPr>
        <p:spPr>
          <a:xfrm>
            <a:off x="679133" y="3595449"/>
            <a:ext cx="4262318" cy="1242060"/>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Real-time stock prices, bond yields, and currency exchange rates</a:t>
            </a:r>
            <a:r>
              <a:rPr lang="en-US" sz="1500" dirty="0">
                <a:solidFill>
                  <a:srgbClr val="272525"/>
                </a:solidFill>
                <a:latin typeface="Inter" pitchFamily="34" charset="0"/>
                <a:ea typeface="Inter" pitchFamily="34" charset="-122"/>
                <a:cs typeface="Inter" pitchFamily="34" charset="-120"/>
              </a:rPr>
              <a:t> form the foundation for all investment strategies and risk assessment.</a:t>
            </a:r>
            <a:endParaRPr lang="en-US" sz="150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3981" y="2448401"/>
            <a:ext cx="485061" cy="485061"/>
          </a:xfrm>
          <a:prstGeom prst="rect">
            <a:avLst/>
          </a:prstGeom>
        </p:spPr>
      </p:pic>
      <p:sp>
        <p:nvSpPr>
          <p:cNvPr id="8" name="Text 4"/>
          <p:cNvSpPr/>
          <p:nvPr/>
        </p:nvSpPr>
        <p:spPr>
          <a:xfrm>
            <a:off x="5183981" y="3175992"/>
            <a:ext cx="2425422" cy="303133"/>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Economic Indicators</a:t>
            </a:r>
            <a:endParaRPr lang="en-US" sz="1900" dirty="0"/>
          </a:p>
        </p:txBody>
      </p:sp>
      <p:sp>
        <p:nvSpPr>
          <p:cNvPr id="9" name="Text 5"/>
          <p:cNvSpPr/>
          <p:nvPr/>
        </p:nvSpPr>
        <p:spPr>
          <a:xfrm>
            <a:off x="5183981" y="3595449"/>
            <a:ext cx="4262318" cy="1242060"/>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Macroeconomic data like GDP, inflation, and employment figures</a:t>
            </a:r>
            <a:r>
              <a:rPr lang="en-US" sz="1500" dirty="0">
                <a:solidFill>
                  <a:srgbClr val="272525"/>
                </a:solidFill>
                <a:latin typeface="Inter" pitchFamily="34" charset="0"/>
                <a:ea typeface="Inter" pitchFamily="34" charset="-122"/>
                <a:cs typeface="Inter" pitchFamily="34" charset="-120"/>
              </a:rPr>
              <a:t> help anticipate broad market trends and policy impacts on investments.</a:t>
            </a:r>
            <a:endParaRPr lang="en-US" sz="1500" dirty="0"/>
          </a:p>
        </p:txBody>
      </p:sp>
      <p:pic>
        <p:nvPicPr>
          <p:cNvPr id="10"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8830" y="2448401"/>
            <a:ext cx="485061" cy="485061"/>
          </a:xfrm>
          <a:prstGeom prst="rect">
            <a:avLst/>
          </a:prstGeom>
        </p:spPr>
      </p:pic>
      <p:sp>
        <p:nvSpPr>
          <p:cNvPr id="11" name="Text 6"/>
          <p:cNvSpPr/>
          <p:nvPr/>
        </p:nvSpPr>
        <p:spPr>
          <a:xfrm>
            <a:off x="9688830" y="3175992"/>
            <a:ext cx="2425422" cy="303133"/>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Alternative Data</a:t>
            </a:r>
            <a:endParaRPr lang="en-US" sz="1900" dirty="0"/>
          </a:p>
        </p:txBody>
      </p:sp>
      <p:sp>
        <p:nvSpPr>
          <p:cNvPr id="12" name="Text 7"/>
          <p:cNvSpPr/>
          <p:nvPr/>
        </p:nvSpPr>
        <p:spPr>
          <a:xfrm>
            <a:off x="9688830" y="3595449"/>
            <a:ext cx="4262438" cy="1242060"/>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Unconventional datasets, including satellite imagery, social media sentiment, and news analytics,</a:t>
            </a:r>
            <a:r>
              <a:rPr lang="en-US" sz="1500" dirty="0">
                <a:solidFill>
                  <a:srgbClr val="272525"/>
                </a:solidFill>
                <a:latin typeface="Inter" pitchFamily="34" charset="0"/>
                <a:ea typeface="Inter" pitchFamily="34" charset="-122"/>
                <a:cs typeface="Inter" pitchFamily="34" charset="-120"/>
              </a:rPr>
              <a:t> provide unique market signals and insights.</a:t>
            </a:r>
            <a:endParaRPr lang="en-US" sz="1500" dirty="0"/>
          </a:p>
        </p:txBody>
      </p:sp>
      <p:pic>
        <p:nvPicPr>
          <p:cNvPr id="13"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9133" y="5225534"/>
            <a:ext cx="485061" cy="485061"/>
          </a:xfrm>
          <a:prstGeom prst="rect">
            <a:avLst/>
          </a:prstGeom>
        </p:spPr>
      </p:pic>
      <p:sp>
        <p:nvSpPr>
          <p:cNvPr id="14" name="Text 8"/>
          <p:cNvSpPr/>
          <p:nvPr/>
        </p:nvSpPr>
        <p:spPr>
          <a:xfrm>
            <a:off x="679133" y="5953125"/>
            <a:ext cx="2425422" cy="303133"/>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Client Data</a:t>
            </a:r>
            <a:endParaRPr lang="en-US" sz="1900" dirty="0"/>
          </a:p>
        </p:txBody>
      </p:sp>
      <p:sp>
        <p:nvSpPr>
          <p:cNvPr id="15" name="Text 9"/>
          <p:cNvSpPr/>
          <p:nvPr/>
        </p:nvSpPr>
        <p:spPr>
          <a:xfrm>
            <a:off x="679133" y="6372582"/>
            <a:ext cx="4262318" cy="1242060"/>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In-depth understanding of client portfolio holdings, risk appetites, and investment preferences</a:t>
            </a:r>
            <a:r>
              <a:rPr lang="en-US" sz="1500" dirty="0">
                <a:solidFill>
                  <a:srgbClr val="272525"/>
                </a:solidFill>
                <a:latin typeface="Inter" pitchFamily="34" charset="0"/>
                <a:ea typeface="Inter" pitchFamily="34" charset="-122"/>
                <a:cs typeface="Inter" pitchFamily="34" charset="-120"/>
              </a:rPr>
              <a:t> is crucial for tailoring bespoke solutions.</a:t>
            </a:r>
            <a:endParaRPr lang="en-US" sz="1500" dirty="0"/>
          </a:p>
        </p:txBody>
      </p:sp>
      <p:pic>
        <p:nvPicPr>
          <p:cNvPr id="16"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3981" y="5225534"/>
            <a:ext cx="485061" cy="485061"/>
          </a:xfrm>
          <a:prstGeom prst="rect">
            <a:avLst/>
          </a:prstGeom>
        </p:spPr>
      </p:pic>
      <p:sp>
        <p:nvSpPr>
          <p:cNvPr id="17" name="Text 10"/>
          <p:cNvSpPr/>
          <p:nvPr/>
        </p:nvSpPr>
        <p:spPr>
          <a:xfrm>
            <a:off x="5183981" y="5953125"/>
            <a:ext cx="3811667" cy="303133"/>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Proprietary Research &amp; Analysis</a:t>
            </a:r>
            <a:endParaRPr lang="en-US" sz="1900" dirty="0"/>
          </a:p>
        </p:txBody>
      </p:sp>
      <p:sp>
        <p:nvSpPr>
          <p:cNvPr id="18" name="Text 11"/>
          <p:cNvSpPr/>
          <p:nvPr/>
        </p:nvSpPr>
        <p:spPr>
          <a:xfrm>
            <a:off x="5183981" y="6372582"/>
            <a:ext cx="4262318" cy="931545"/>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Internal expert analysis, quantitative models, and BlackRock's unique insights</a:t>
            </a:r>
            <a:r>
              <a:rPr lang="en-US" sz="1500" dirty="0">
                <a:solidFill>
                  <a:srgbClr val="272525"/>
                </a:solidFill>
                <a:latin typeface="Inter" pitchFamily="34" charset="0"/>
                <a:ea typeface="Inter" pitchFamily="34" charset="-122"/>
                <a:cs typeface="Inter" pitchFamily="34" charset="-120"/>
              </a:rPr>
              <a:t> refine raw data into actionable intelligence.</a:t>
            </a:r>
            <a:endParaRPr lang="en-US" sz="1500" dirty="0"/>
          </a:p>
        </p:txBody>
      </p:sp>
      <p:pic>
        <p:nvPicPr>
          <p:cNvPr id="20" name="Picture 19">
            <a:extLst>
              <a:ext uri="{FF2B5EF4-FFF2-40B4-BE49-F238E27FC236}">
                <a16:creationId xmlns:a16="http://schemas.microsoft.com/office/drawing/2014/main" id="{DDC65EF9-200F-EEB0-B120-EEFED0852EF1}"/>
              </a:ext>
            </a:extLst>
          </p:cNvPr>
          <p:cNvPicPr>
            <a:picLocks noChangeAspect="1"/>
          </p:cNvPicPr>
          <p:nvPr/>
        </p:nvPicPr>
        <p:blipFill>
          <a:blip r:embed="rId11"/>
          <a:stretch>
            <a:fillRect/>
          </a:stretch>
        </p:blipFill>
        <p:spPr>
          <a:xfrm>
            <a:off x="12899206" y="7790471"/>
            <a:ext cx="1653683" cy="3657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671917"/>
          </a:xfrm>
          <a:prstGeom prst="rect">
            <a:avLst/>
          </a:prstGeom>
        </p:spPr>
      </p:pic>
      <p:sp>
        <p:nvSpPr>
          <p:cNvPr id="3" name="Text 0"/>
          <p:cNvSpPr/>
          <p:nvPr/>
        </p:nvSpPr>
        <p:spPr>
          <a:xfrm>
            <a:off x="627459" y="492919"/>
            <a:ext cx="4597837" cy="560189"/>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The Aladdin Platform</a:t>
            </a:r>
            <a:endParaRPr lang="en-US" sz="3500" dirty="0"/>
          </a:p>
        </p:txBody>
      </p:sp>
      <p:sp>
        <p:nvSpPr>
          <p:cNvPr id="4" name="Text 1"/>
          <p:cNvSpPr/>
          <p:nvPr/>
        </p:nvSpPr>
        <p:spPr>
          <a:xfrm>
            <a:off x="627459" y="1321951"/>
            <a:ext cx="7889081" cy="114728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BlackRock's proprietary </a:t>
            </a:r>
            <a:r>
              <a:rPr lang="en-US" sz="1400" b="1" dirty="0">
                <a:solidFill>
                  <a:srgbClr val="272525"/>
                </a:solidFill>
                <a:latin typeface="Inter" pitchFamily="34" charset="0"/>
                <a:ea typeface="Inter" pitchFamily="34" charset="-122"/>
                <a:cs typeface="Inter" pitchFamily="34" charset="-120"/>
              </a:rPr>
              <a:t>Asset, Liability and Debt and Derivative Investment Network (Aladdin)</a:t>
            </a:r>
            <a:r>
              <a:rPr lang="en-US" sz="1400" dirty="0">
                <a:solidFill>
                  <a:srgbClr val="272525"/>
                </a:solidFill>
                <a:latin typeface="Inter" pitchFamily="34" charset="0"/>
                <a:ea typeface="Inter" pitchFamily="34" charset="-122"/>
                <a:cs typeface="Inter" pitchFamily="34" charset="-120"/>
              </a:rPr>
              <a:t> serves as the technological backbone of its global operations. Launched in 1988, it has evolved into the financial industry's most comprehensive investment management and risk analytics platform. Made commercially available in 1999.</a:t>
            </a:r>
            <a:endParaRPr lang="en-US" sz="1400" dirty="0"/>
          </a:p>
        </p:txBody>
      </p:sp>
      <p:pic>
        <p:nvPicPr>
          <p:cNvPr id="5" name="Image 1" descr="preencoded.png"/>
          <p:cNvPicPr>
            <a:picLocks noChangeAspect="1"/>
          </p:cNvPicPr>
          <p:nvPr/>
        </p:nvPicPr>
        <p:blipFill>
          <a:blip r:embed="rId4"/>
          <a:stretch>
            <a:fillRect/>
          </a:stretch>
        </p:blipFill>
        <p:spPr>
          <a:xfrm>
            <a:off x="627459" y="2670929"/>
            <a:ext cx="7889081" cy="4445913"/>
          </a:xfrm>
          <a:prstGeom prst="rect">
            <a:avLst/>
          </a:prstGeom>
        </p:spPr>
      </p:pic>
      <p:pic>
        <p:nvPicPr>
          <p:cNvPr id="7" name="Image 3" descr="preencoded.png"/>
          <p:cNvPicPr>
            <a:picLocks noChangeAspect="1"/>
          </p:cNvPicPr>
          <p:nvPr/>
        </p:nvPicPr>
        <p:blipFill>
          <a:blip r:embed="rId5"/>
          <a:stretch>
            <a:fillRect/>
          </a:stretch>
        </p:blipFill>
        <p:spPr>
          <a:xfrm>
            <a:off x="4419134" y="4755440"/>
            <a:ext cx="349741" cy="279793"/>
          </a:xfrm>
          <a:prstGeom prst="rect">
            <a:avLst/>
          </a:prstGeom>
        </p:spPr>
      </p:pic>
      <p:sp>
        <p:nvSpPr>
          <p:cNvPr id="8" name="Text 2"/>
          <p:cNvSpPr/>
          <p:nvPr/>
        </p:nvSpPr>
        <p:spPr>
          <a:xfrm>
            <a:off x="814128" y="3056159"/>
            <a:ext cx="1461141" cy="437177"/>
          </a:xfrm>
          <a:prstGeom prst="rect">
            <a:avLst/>
          </a:prstGeom>
          <a:noFill/>
          <a:ln/>
        </p:spPr>
        <p:txBody>
          <a:bodyPr wrap="square" lIns="0" tIns="0" rIns="0" bIns="0" rtlCol="0" anchor="t"/>
          <a:lstStyle/>
          <a:p>
            <a:pPr marL="0" indent="0" algn="r">
              <a:lnSpc>
                <a:spcPts val="1650"/>
              </a:lnSpc>
              <a:buNone/>
            </a:pPr>
            <a:r>
              <a:rPr lang="en-US" sz="1350" b="1" dirty="0">
                <a:solidFill>
                  <a:srgbClr val="272525"/>
                </a:solidFill>
                <a:latin typeface="Inter Bold" pitchFamily="34" charset="0"/>
                <a:ea typeface="Inter Bold" pitchFamily="34" charset="-122"/>
                <a:cs typeface="Inter Bold" pitchFamily="34" charset="-120"/>
              </a:rPr>
              <a:t>Risk Management</a:t>
            </a:r>
            <a:endParaRPr lang="en-US" sz="1350" dirty="0"/>
          </a:p>
        </p:txBody>
      </p:sp>
      <p:sp>
        <p:nvSpPr>
          <p:cNvPr id="9" name="Text 3"/>
          <p:cNvSpPr/>
          <p:nvPr/>
        </p:nvSpPr>
        <p:spPr>
          <a:xfrm>
            <a:off x="814128" y="3555511"/>
            <a:ext cx="1461141" cy="349741"/>
          </a:xfrm>
          <a:prstGeom prst="rect">
            <a:avLst/>
          </a:prstGeom>
          <a:noFill/>
          <a:ln/>
        </p:spPr>
        <p:txBody>
          <a:bodyPr wrap="square" lIns="0" tIns="0" rIns="0" bIns="0" rtlCol="0" anchor="t"/>
          <a:lstStyle/>
          <a:p>
            <a:pPr marL="0" indent="0" algn="r">
              <a:lnSpc>
                <a:spcPts val="1350"/>
              </a:lnSpc>
              <a:buNone/>
            </a:pPr>
            <a:r>
              <a:rPr lang="en-US" sz="1050" dirty="0">
                <a:solidFill>
                  <a:srgbClr val="272525"/>
                </a:solidFill>
                <a:latin typeface="Inter" pitchFamily="34" charset="0"/>
                <a:ea typeface="Inter" pitchFamily="34" charset="-122"/>
                <a:cs typeface="Inter" pitchFamily="34" charset="-120"/>
              </a:rPr>
              <a:t>Assess and mitigate portfolio risks</a:t>
            </a:r>
            <a:endParaRPr lang="en-US" sz="1050" dirty="0"/>
          </a:p>
        </p:txBody>
      </p:sp>
      <p:sp>
        <p:nvSpPr>
          <p:cNvPr id="10" name="Text 4"/>
          <p:cNvSpPr/>
          <p:nvPr/>
        </p:nvSpPr>
        <p:spPr>
          <a:xfrm>
            <a:off x="6876309" y="3056159"/>
            <a:ext cx="1453368" cy="437177"/>
          </a:xfrm>
          <a:prstGeom prst="rect">
            <a:avLst/>
          </a:prstGeom>
          <a:noFill/>
          <a:ln/>
        </p:spPr>
        <p:txBody>
          <a:bodyPr wrap="squar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Portfolio Construction</a:t>
            </a:r>
            <a:endParaRPr lang="en-US" sz="1350" dirty="0"/>
          </a:p>
        </p:txBody>
      </p:sp>
      <p:sp>
        <p:nvSpPr>
          <p:cNvPr id="11" name="Text 5"/>
          <p:cNvSpPr/>
          <p:nvPr/>
        </p:nvSpPr>
        <p:spPr>
          <a:xfrm>
            <a:off x="6876309" y="3555511"/>
            <a:ext cx="1453368" cy="349741"/>
          </a:xfrm>
          <a:prstGeom prst="rect">
            <a:avLst/>
          </a:prstGeom>
          <a:noFill/>
          <a:ln/>
        </p:spPr>
        <p:txBody>
          <a:bodyPr wrap="square" lIns="0" tIns="0" rIns="0" bIns="0" rtlCol="0" anchor="t"/>
          <a:lstStyle/>
          <a:p>
            <a:pPr marL="0" indent="0" algn="l">
              <a:lnSpc>
                <a:spcPts val="1350"/>
              </a:lnSpc>
              <a:buNone/>
            </a:pPr>
            <a:r>
              <a:rPr lang="en-US" sz="1050" dirty="0">
                <a:solidFill>
                  <a:srgbClr val="272525"/>
                </a:solidFill>
                <a:latin typeface="Inter" pitchFamily="34" charset="0"/>
                <a:ea typeface="Inter" pitchFamily="34" charset="-122"/>
                <a:cs typeface="Inter" pitchFamily="34" charset="-120"/>
              </a:rPr>
              <a:t>Build optimized asset allocations</a:t>
            </a:r>
            <a:endParaRPr lang="en-US" sz="1050" dirty="0"/>
          </a:p>
        </p:txBody>
      </p:sp>
      <p:sp>
        <p:nvSpPr>
          <p:cNvPr id="12" name="Text 6"/>
          <p:cNvSpPr/>
          <p:nvPr/>
        </p:nvSpPr>
        <p:spPr>
          <a:xfrm>
            <a:off x="868653" y="6086278"/>
            <a:ext cx="1406737" cy="218589"/>
          </a:xfrm>
          <a:prstGeom prst="rect">
            <a:avLst/>
          </a:prstGeom>
          <a:noFill/>
          <a:ln/>
        </p:spPr>
        <p:txBody>
          <a:bodyPr wrap="none" lIns="0" tIns="0" rIns="0" bIns="0" rtlCol="0" anchor="t"/>
          <a:lstStyle/>
          <a:p>
            <a:pPr marL="0" indent="0" algn="r">
              <a:lnSpc>
                <a:spcPts val="1650"/>
              </a:lnSpc>
              <a:buNone/>
            </a:pPr>
            <a:r>
              <a:rPr lang="en-US" sz="1350" b="1" dirty="0">
                <a:solidFill>
                  <a:srgbClr val="272525"/>
                </a:solidFill>
                <a:latin typeface="Inter Bold" pitchFamily="34" charset="0"/>
                <a:ea typeface="Inter Bold" pitchFamily="34" charset="-122"/>
                <a:cs typeface="Inter Bold" pitchFamily="34" charset="-120"/>
              </a:rPr>
              <a:t>Trading</a:t>
            </a:r>
            <a:endParaRPr lang="en-US" sz="1350" dirty="0"/>
          </a:p>
        </p:txBody>
      </p:sp>
      <p:sp>
        <p:nvSpPr>
          <p:cNvPr id="13" name="Text 7"/>
          <p:cNvSpPr/>
          <p:nvPr/>
        </p:nvSpPr>
        <p:spPr>
          <a:xfrm>
            <a:off x="868653" y="6367042"/>
            <a:ext cx="1406737" cy="349741"/>
          </a:xfrm>
          <a:prstGeom prst="rect">
            <a:avLst/>
          </a:prstGeom>
          <a:noFill/>
          <a:ln/>
        </p:spPr>
        <p:txBody>
          <a:bodyPr wrap="square" lIns="0" tIns="0" rIns="0" bIns="0" rtlCol="0" anchor="t"/>
          <a:lstStyle/>
          <a:p>
            <a:pPr marL="0" indent="0" algn="r">
              <a:lnSpc>
                <a:spcPts val="1350"/>
              </a:lnSpc>
              <a:buNone/>
            </a:pPr>
            <a:r>
              <a:rPr lang="en-US" sz="1050" dirty="0">
                <a:solidFill>
                  <a:srgbClr val="272525"/>
                </a:solidFill>
                <a:latin typeface="Inter" pitchFamily="34" charset="0"/>
                <a:ea typeface="Inter" pitchFamily="34" charset="-122"/>
                <a:cs typeface="Inter" pitchFamily="34" charset="-120"/>
              </a:rPr>
              <a:t>Execute orders and manage liquidity</a:t>
            </a:r>
            <a:endParaRPr lang="en-US" sz="1050" dirty="0"/>
          </a:p>
        </p:txBody>
      </p:sp>
      <p:sp>
        <p:nvSpPr>
          <p:cNvPr id="14" name="Text 8"/>
          <p:cNvSpPr/>
          <p:nvPr/>
        </p:nvSpPr>
        <p:spPr>
          <a:xfrm>
            <a:off x="6829677" y="6086278"/>
            <a:ext cx="1500001" cy="218589"/>
          </a:xfrm>
          <a:prstGeom prst="rect">
            <a:avLst/>
          </a:prstGeom>
          <a:noFill/>
          <a:ln/>
        </p:spPr>
        <p:txBody>
          <a:bodyPr wrap="none" lIns="0" tIns="0" rIns="0" bIns="0" rtlCol="0" anchor="t"/>
          <a:lstStyle/>
          <a:p>
            <a:pPr marL="0" indent="0" algn="l">
              <a:lnSpc>
                <a:spcPts val="1650"/>
              </a:lnSpc>
              <a:buNone/>
            </a:pPr>
            <a:r>
              <a:rPr lang="en-US" sz="1350" b="1" dirty="0">
                <a:solidFill>
                  <a:srgbClr val="272525"/>
                </a:solidFill>
                <a:latin typeface="Inter Bold" pitchFamily="34" charset="0"/>
                <a:ea typeface="Inter Bold" pitchFamily="34" charset="-122"/>
                <a:cs typeface="Inter Bold" pitchFamily="34" charset="-120"/>
              </a:rPr>
              <a:t>Operations</a:t>
            </a:r>
            <a:endParaRPr lang="en-US" sz="1350" dirty="0"/>
          </a:p>
        </p:txBody>
      </p:sp>
      <p:sp>
        <p:nvSpPr>
          <p:cNvPr id="15" name="Text 9"/>
          <p:cNvSpPr/>
          <p:nvPr/>
        </p:nvSpPr>
        <p:spPr>
          <a:xfrm>
            <a:off x="6829677" y="6367042"/>
            <a:ext cx="1500001" cy="349741"/>
          </a:xfrm>
          <a:prstGeom prst="rect">
            <a:avLst/>
          </a:prstGeom>
          <a:noFill/>
          <a:ln/>
        </p:spPr>
        <p:txBody>
          <a:bodyPr wrap="square" lIns="0" tIns="0" rIns="0" bIns="0" rtlCol="0" anchor="t"/>
          <a:lstStyle/>
          <a:p>
            <a:pPr marL="0" indent="0" algn="l">
              <a:lnSpc>
                <a:spcPts val="1350"/>
              </a:lnSpc>
              <a:buNone/>
            </a:pPr>
            <a:r>
              <a:rPr lang="en-US" sz="1050" dirty="0">
                <a:solidFill>
                  <a:srgbClr val="272525"/>
                </a:solidFill>
                <a:latin typeface="Inter" pitchFamily="34" charset="0"/>
                <a:ea typeface="Inter" pitchFamily="34" charset="-122"/>
                <a:cs typeface="Inter" pitchFamily="34" charset="-120"/>
              </a:rPr>
              <a:t>Settle, reconcile, and report</a:t>
            </a:r>
            <a:endParaRPr lang="en-US" sz="1050" dirty="0"/>
          </a:p>
        </p:txBody>
      </p:sp>
      <p:sp>
        <p:nvSpPr>
          <p:cNvPr id="16" name="Text 10"/>
          <p:cNvSpPr/>
          <p:nvPr/>
        </p:nvSpPr>
        <p:spPr>
          <a:xfrm>
            <a:off x="627459" y="7318534"/>
            <a:ext cx="7889081" cy="86046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Aladdin integrates these critical functions, providing a unified platform for investment professionals to analyze portfolios, manage risk, execute trades, and streamline operational processes across diverse asset classes.</a:t>
            </a:r>
            <a:endParaRPr lang="en-US" sz="1400" dirty="0"/>
          </a:p>
        </p:txBody>
      </p:sp>
      <p:pic>
        <p:nvPicPr>
          <p:cNvPr id="18" name="Picture 17">
            <a:extLst>
              <a:ext uri="{FF2B5EF4-FFF2-40B4-BE49-F238E27FC236}">
                <a16:creationId xmlns:a16="http://schemas.microsoft.com/office/drawing/2014/main" id="{EEF32B0A-14AA-BCB1-619E-0C412BBCB7E2}"/>
              </a:ext>
            </a:extLst>
          </p:cNvPr>
          <p:cNvPicPr>
            <a:picLocks noChangeAspect="1"/>
          </p:cNvPicPr>
          <p:nvPr/>
        </p:nvPicPr>
        <p:blipFill>
          <a:blip r:embed="rId6"/>
          <a:stretch>
            <a:fillRect/>
          </a:stretch>
        </p:blipFill>
        <p:spPr>
          <a:xfrm>
            <a:off x="2872737" y="3164215"/>
            <a:ext cx="3443541" cy="34491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0560" y="567333"/>
            <a:ext cx="6182916" cy="598646"/>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Aladdin's Scale and Reach</a:t>
            </a:r>
            <a:endParaRPr lang="en-US" sz="3750" dirty="0"/>
          </a:p>
        </p:txBody>
      </p:sp>
      <p:sp>
        <p:nvSpPr>
          <p:cNvPr id="3" name="Text 1"/>
          <p:cNvSpPr/>
          <p:nvPr/>
        </p:nvSpPr>
        <p:spPr>
          <a:xfrm>
            <a:off x="670560" y="1549122"/>
            <a:ext cx="13289280" cy="61293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Aladdin's extensive capabilities and widespread adoption underscore its pivotal role in the global financial ecosystem, managing an immense volume of assets and supporting a vast network of professionals.</a:t>
            </a:r>
            <a:endParaRPr lang="en-US" sz="1500" dirty="0"/>
          </a:p>
        </p:txBody>
      </p:sp>
      <p:sp>
        <p:nvSpPr>
          <p:cNvPr id="4" name="Text 2"/>
          <p:cNvSpPr/>
          <p:nvPr/>
        </p:nvSpPr>
        <p:spPr>
          <a:xfrm>
            <a:off x="1858694" y="2473285"/>
            <a:ext cx="3142655" cy="632222"/>
          </a:xfrm>
          <a:prstGeom prst="rect">
            <a:avLst/>
          </a:prstGeom>
          <a:noFill/>
          <a:ln/>
        </p:spPr>
        <p:txBody>
          <a:bodyPr wrap="none" lIns="0" tIns="0" rIns="0" bIns="0" rtlCol="0" anchor="t"/>
          <a:lstStyle/>
          <a:p>
            <a:pPr marL="0" indent="0" algn="ctr">
              <a:lnSpc>
                <a:spcPts val="4950"/>
              </a:lnSpc>
              <a:buNone/>
            </a:pPr>
            <a:r>
              <a:rPr lang="en-US" sz="4950" b="1" dirty="0">
                <a:solidFill>
                  <a:srgbClr val="272525"/>
                </a:solidFill>
                <a:latin typeface="Inter Bold" pitchFamily="34" charset="0"/>
                <a:ea typeface="Inter Bold" pitchFamily="34" charset="-122"/>
                <a:cs typeface="Inter Bold" pitchFamily="34" charset="-120"/>
              </a:rPr>
              <a:t>$21.6T</a:t>
            </a:r>
            <a:endParaRPr lang="en-US" sz="4950" dirty="0"/>
          </a:p>
        </p:txBody>
      </p:sp>
      <p:sp>
        <p:nvSpPr>
          <p:cNvPr id="5" name="Text 3"/>
          <p:cNvSpPr/>
          <p:nvPr/>
        </p:nvSpPr>
        <p:spPr>
          <a:xfrm>
            <a:off x="1858694" y="3344823"/>
            <a:ext cx="3142655" cy="598884"/>
          </a:xfrm>
          <a:prstGeom prst="rect">
            <a:avLst/>
          </a:prstGeom>
          <a:noFill/>
          <a:ln/>
        </p:spPr>
        <p:txBody>
          <a:bodyPr wrap="square" lIns="0" tIns="0" rIns="0" bIns="0" rtlCol="0" anchor="t"/>
          <a:lstStyle/>
          <a:p>
            <a:pPr marL="0" indent="0" algn="ctr">
              <a:lnSpc>
                <a:spcPts val="2350"/>
              </a:lnSpc>
              <a:buNone/>
            </a:pPr>
            <a:r>
              <a:rPr lang="en-US" sz="1850" b="1" dirty="0">
                <a:solidFill>
                  <a:srgbClr val="272525"/>
                </a:solidFill>
                <a:latin typeface="Inter Bold" pitchFamily="34" charset="0"/>
                <a:ea typeface="Inter Bold" pitchFamily="34" charset="-122"/>
                <a:cs typeface="Inter Bold" pitchFamily="34" charset="-120"/>
              </a:rPr>
              <a:t>Assets Under Management</a:t>
            </a:r>
            <a:endParaRPr lang="en-US" sz="1850" dirty="0"/>
          </a:p>
        </p:txBody>
      </p:sp>
      <p:sp>
        <p:nvSpPr>
          <p:cNvPr id="6" name="Text 4"/>
          <p:cNvSpPr/>
          <p:nvPr/>
        </p:nvSpPr>
        <p:spPr>
          <a:xfrm>
            <a:off x="1858693" y="3759160"/>
            <a:ext cx="3142655" cy="919401"/>
          </a:xfrm>
          <a:prstGeom prst="rect">
            <a:avLst/>
          </a:prstGeom>
          <a:noFill/>
          <a:ln/>
        </p:spPr>
        <p:txBody>
          <a:bodyPr wrap="square" lIns="0" tIns="0" rIns="0" bIns="0" rtlCol="0" anchor="t"/>
          <a:lstStyle/>
          <a:p>
            <a:pPr marL="0" indent="0" algn="ctr">
              <a:lnSpc>
                <a:spcPts val="2400"/>
              </a:lnSpc>
              <a:buNone/>
            </a:pPr>
            <a:r>
              <a:rPr lang="en-US" sz="1500" dirty="0">
                <a:solidFill>
                  <a:srgbClr val="272525"/>
                </a:solidFill>
                <a:latin typeface="Inter" pitchFamily="34" charset="0"/>
                <a:ea typeface="Inter" pitchFamily="34" charset="-122"/>
                <a:cs typeface="Inter" pitchFamily="34" charset="-120"/>
              </a:rPr>
              <a:t>Managed by Aladdin, as of 2020, showcasing its critical role for financial institutions.</a:t>
            </a:r>
            <a:endParaRPr lang="en-US" sz="1500" dirty="0"/>
          </a:p>
        </p:txBody>
      </p:sp>
      <p:sp>
        <p:nvSpPr>
          <p:cNvPr id="7" name="Text 5"/>
          <p:cNvSpPr/>
          <p:nvPr/>
        </p:nvSpPr>
        <p:spPr>
          <a:xfrm>
            <a:off x="1858694" y="5643443"/>
            <a:ext cx="3142774" cy="632222"/>
          </a:xfrm>
          <a:prstGeom prst="rect">
            <a:avLst/>
          </a:prstGeom>
          <a:noFill/>
          <a:ln/>
        </p:spPr>
        <p:txBody>
          <a:bodyPr wrap="none" lIns="0" tIns="0" rIns="0" bIns="0" rtlCol="0" anchor="t"/>
          <a:lstStyle/>
          <a:p>
            <a:pPr marL="0" indent="0" algn="ctr">
              <a:lnSpc>
                <a:spcPts val="4950"/>
              </a:lnSpc>
              <a:buNone/>
            </a:pPr>
            <a:r>
              <a:rPr lang="en-US" sz="4950" b="1" dirty="0">
                <a:solidFill>
                  <a:srgbClr val="272525"/>
                </a:solidFill>
                <a:latin typeface="Inter Bold" pitchFamily="34" charset="0"/>
                <a:ea typeface="Inter Bold" pitchFamily="34" charset="-122"/>
                <a:cs typeface="Inter Bold" pitchFamily="34" charset="-120"/>
              </a:rPr>
              <a:t>30K+</a:t>
            </a:r>
            <a:endParaRPr lang="en-US" sz="4950" dirty="0"/>
          </a:p>
        </p:txBody>
      </p:sp>
      <p:sp>
        <p:nvSpPr>
          <p:cNvPr id="8" name="Text 6"/>
          <p:cNvSpPr/>
          <p:nvPr/>
        </p:nvSpPr>
        <p:spPr>
          <a:xfrm>
            <a:off x="2179925" y="6514981"/>
            <a:ext cx="2500313" cy="299442"/>
          </a:xfrm>
          <a:prstGeom prst="rect">
            <a:avLst/>
          </a:prstGeom>
          <a:noFill/>
          <a:ln/>
        </p:spPr>
        <p:txBody>
          <a:bodyPr wrap="none" lIns="0" tIns="0" rIns="0" bIns="0" rtlCol="0" anchor="t"/>
          <a:lstStyle/>
          <a:p>
            <a:pPr marL="0" indent="0" algn="ctr">
              <a:lnSpc>
                <a:spcPts val="2350"/>
              </a:lnSpc>
              <a:buNone/>
            </a:pPr>
            <a:r>
              <a:rPr lang="en-US" sz="1850" b="1" dirty="0">
                <a:solidFill>
                  <a:srgbClr val="272525"/>
                </a:solidFill>
                <a:latin typeface="Inter Bold" pitchFamily="34" charset="0"/>
                <a:ea typeface="Inter Bold" pitchFamily="34" charset="-122"/>
                <a:cs typeface="Inter Bold" pitchFamily="34" charset="-120"/>
              </a:rPr>
              <a:t>Investment Portfolios</a:t>
            </a:r>
            <a:endParaRPr lang="en-US" sz="1850" dirty="0"/>
          </a:p>
        </p:txBody>
      </p:sp>
      <p:sp>
        <p:nvSpPr>
          <p:cNvPr id="9" name="Text 7"/>
          <p:cNvSpPr/>
          <p:nvPr/>
        </p:nvSpPr>
        <p:spPr>
          <a:xfrm>
            <a:off x="1858694" y="6929318"/>
            <a:ext cx="3142774" cy="919401"/>
          </a:xfrm>
          <a:prstGeom prst="rect">
            <a:avLst/>
          </a:prstGeom>
          <a:noFill/>
          <a:ln/>
        </p:spPr>
        <p:txBody>
          <a:bodyPr wrap="square" lIns="0" tIns="0" rIns="0" bIns="0" rtlCol="0" anchor="t"/>
          <a:lstStyle/>
          <a:p>
            <a:pPr marL="0" indent="0" algn="ctr">
              <a:lnSpc>
                <a:spcPts val="2400"/>
              </a:lnSpc>
              <a:buNone/>
            </a:pPr>
            <a:r>
              <a:rPr lang="en-US" sz="1500" dirty="0">
                <a:solidFill>
                  <a:srgbClr val="272525"/>
                </a:solidFill>
                <a:latin typeface="Inter" pitchFamily="34" charset="0"/>
                <a:ea typeface="Inter" pitchFamily="34" charset="-122"/>
                <a:cs typeface="Inter" pitchFamily="34" charset="-120"/>
              </a:rPr>
              <a:t>Tracked and optimized, catering to diverse investment strategies globally.</a:t>
            </a:r>
            <a:endParaRPr lang="en-US" sz="1500" dirty="0"/>
          </a:p>
        </p:txBody>
      </p:sp>
      <p:sp>
        <p:nvSpPr>
          <p:cNvPr id="10" name="Text 8"/>
          <p:cNvSpPr/>
          <p:nvPr/>
        </p:nvSpPr>
        <p:spPr>
          <a:xfrm>
            <a:off x="7915521" y="2452558"/>
            <a:ext cx="3142774" cy="632222"/>
          </a:xfrm>
          <a:prstGeom prst="rect">
            <a:avLst/>
          </a:prstGeom>
          <a:noFill/>
          <a:ln/>
        </p:spPr>
        <p:txBody>
          <a:bodyPr wrap="none" lIns="0" tIns="0" rIns="0" bIns="0" rtlCol="0" anchor="t"/>
          <a:lstStyle/>
          <a:p>
            <a:pPr marL="0" indent="0" algn="ctr">
              <a:lnSpc>
                <a:spcPts val="4950"/>
              </a:lnSpc>
              <a:buNone/>
            </a:pPr>
            <a:r>
              <a:rPr lang="en-US" sz="4950" b="1" dirty="0">
                <a:solidFill>
                  <a:srgbClr val="272525"/>
                </a:solidFill>
                <a:latin typeface="Inter Bold" pitchFamily="34" charset="0"/>
                <a:ea typeface="Inter Bold" pitchFamily="34" charset="-122"/>
                <a:cs typeface="Inter Bold" pitchFamily="34" charset="-120"/>
              </a:rPr>
              <a:t>7%</a:t>
            </a:r>
            <a:endParaRPr lang="en-US" sz="4950" dirty="0"/>
          </a:p>
        </p:txBody>
      </p:sp>
      <p:sp>
        <p:nvSpPr>
          <p:cNvPr id="11" name="Text 9"/>
          <p:cNvSpPr/>
          <p:nvPr/>
        </p:nvSpPr>
        <p:spPr>
          <a:xfrm>
            <a:off x="8043751" y="3324096"/>
            <a:ext cx="2886313" cy="299442"/>
          </a:xfrm>
          <a:prstGeom prst="rect">
            <a:avLst/>
          </a:prstGeom>
          <a:noFill/>
          <a:ln/>
        </p:spPr>
        <p:txBody>
          <a:bodyPr wrap="none" lIns="0" tIns="0" rIns="0" bIns="0" rtlCol="0" anchor="t"/>
          <a:lstStyle/>
          <a:p>
            <a:pPr marL="0" indent="0" algn="ctr">
              <a:lnSpc>
                <a:spcPts val="2350"/>
              </a:lnSpc>
              <a:buNone/>
            </a:pPr>
            <a:r>
              <a:rPr lang="en-US" sz="1850" b="1" dirty="0">
                <a:solidFill>
                  <a:srgbClr val="272525"/>
                </a:solidFill>
                <a:latin typeface="Inter Bold" pitchFamily="34" charset="0"/>
                <a:ea typeface="Inter Bold" pitchFamily="34" charset="-122"/>
                <a:cs typeface="Inter Bold" pitchFamily="34" charset="-120"/>
              </a:rPr>
              <a:t>World's Financial Assets</a:t>
            </a:r>
            <a:endParaRPr lang="en-US" sz="1850" dirty="0"/>
          </a:p>
        </p:txBody>
      </p:sp>
      <p:sp>
        <p:nvSpPr>
          <p:cNvPr id="12" name="Text 10"/>
          <p:cNvSpPr/>
          <p:nvPr/>
        </p:nvSpPr>
        <p:spPr>
          <a:xfrm>
            <a:off x="7915521" y="3738433"/>
            <a:ext cx="3142774" cy="919401"/>
          </a:xfrm>
          <a:prstGeom prst="rect">
            <a:avLst/>
          </a:prstGeom>
          <a:noFill/>
          <a:ln/>
        </p:spPr>
        <p:txBody>
          <a:bodyPr wrap="square" lIns="0" tIns="0" rIns="0" bIns="0" rtlCol="0" anchor="t"/>
          <a:lstStyle/>
          <a:p>
            <a:pPr marL="0" indent="0" algn="ctr">
              <a:lnSpc>
                <a:spcPts val="2400"/>
              </a:lnSpc>
              <a:buNone/>
            </a:pPr>
            <a:r>
              <a:rPr lang="en-US" sz="1500" dirty="0">
                <a:solidFill>
                  <a:srgbClr val="272525"/>
                </a:solidFill>
                <a:latin typeface="Inter" pitchFamily="34" charset="0"/>
                <a:ea typeface="Inter" pitchFamily="34" charset="-122"/>
                <a:cs typeface="Inter" pitchFamily="34" charset="-120"/>
              </a:rPr>
              <a:t>A substantial portion of global financial assets are influenced or managed via Aladdin.</a:t>
            </a:r>
            <a:endParaRPr lang="en-US" sz="1500" dirty="0"/>
          </a:p>
        </p:txBody>
      </p:sp>
      <p:sp>
        <p:nvSpPr>
          <p:cNvPr id="13" name="Text 11"/>
          <p:cNvSpPr/>
          <p:nvPr/>
        </p:nvSpPr>
        <p:spPr>
          <a:xfrm>
            <a:off x="7832706" y="5535810"/>
            <a:ext cx="3142774" cy="632222"/>
          </a:xfrm>
          <a:prstGeom prst="rect">
            <a:avLst/>
          </a:prstGeom>
          <a:noFill/>
          <a:ln/>
        </p:spPr>
        <p:txBody>
          <a:bodyPr wrap="none" lIns="0" tIns="0" rIns="0" bIns="0" rtlCol="0" anchor="t"/>
          <a:lstStyle/>
          <a:p>
            <a:pPr marL="0" indent="0" algn="ctr">
              <a:lnSpc>
                <a:spcPts val="4950"/>
              </a:lnSpc>
              <a:buNone/>
            </a:pPr>
            <a:r>
              <a:rPr lang="en-US" sz="4950" b="1" dirty="0">
                <a:solidFill>
                  <a:srgbClr val="272525"/>
                </a:solidFill>
                <a:latin typeface="Inter Bold" pitchFamily="34" charset="0"/>
                <a:ea typeface="Inter Bold" pitchFamily="34" charset="-122"/>
                <a:cs typeface="Inter Bold" pitchFamily="34" charset="-120"/>
              </a:rPr>
              <a:t>70+</a:t>
            </a:r>
            <a:endParaRPr lang="en-US" sz="4950" dirty="0"/>
          </a:p>
        </p:txBody>
      </p:sp>
      <p:sp>
        <p:nvSpPr>
          <p:cNvPr id="14" name="Text 12"/>
          <p:cNvSpPr/>
          <p:nvPr/>
        </p:nvSpPr>
        <p:spPr>
          <a:xfrm>
            <a:off x="8206563" y="6458534"/>
            <a:ext cx="2394942" cy="299442"/>
          </a:xfrm>
          <a:prstGeom prst="rect">
            <a:avLst/>
          </a:prstGeom>
          <a:noFill/>
          <a:ln/>
        </p:spPr>
        <p:txBody>
          <a:bodyPr wrap="none" lIns="0" tIns="0" rIns="0" bIns="0" rtlCol="0" anchor="t"/>
          <a:lstStyle/>
          <a:p>
            <a:pPr marL="0" indent="0" algn="ctr">
              <a:lnSpc>
                <a:spcPts val="2350"/>
              </a:lnSpc>
              <a:buNone/>
            </a:pPr>
            <a:r>
              <a:rPr lang="en-US" sz="1850" b="1" dirty="0">
                <a:solidFill>
                  <a:srgbClr val="272525"/>
                </a:solidFill>
                <a:latin typeface="Inter Bold" pitchFamily="34" charset="0"/>
                <a:ea typeface="Inter Bold" pitchFamily="34" charset="-122"/>
                <a:cs typeface="Inter Bold" pitchFamily="34" charset="-120"/>
              </a:rPr>
              <a:t>Countries</a:t>
            </a:r>
            <a:endParaRPr lang="en-US" sz="1850" dirty="0"/>
          </a:p>
        </p:txBody>
      </p:sp>
      <p:sp>
        <p:nvSpPr>
          <p:cNvPr id="15" name="Text 13"/>
          <p:cNvSpPr/>
          <p:nvPr/>
        </p:nvSpPr>
        <p:spPr>
          <a:xfrm>
            <a:off x="7832706" y="6840718"/>
            <a:ext cx="3142774" cy="919401"/>
          </a:xfrm>
          <a:prstGeom prst="rect">
            <a:avLst/>
          </a:prstGeom>
          <a:noFill/>
          <a:ln/>
        </p:spPr>
        <p:txBody>
          <a:bodyPr wrap="square" lIns="0" tIns="0" rIns="0" bIns="0" rtlCol="0" anchor="t"/>
          <a:lstStyle/>
          <a:p>
            <a:pPr marL="0" indent="0" algn="ctr">
              <a:lnSpc>
                <a:spcPts val="2400"/>
              </a:lnSpc>
              <a:buNone/>
            </a:pPr>
            <a:r>
              <a:rPr lang="en-US" sz="1500" dirty="0">
                <a:solidFill>
                  <a:srgbClr val="272525"/>
                </a:solidFill>
                <a:latin typeface="Inter" pitchFamily="34" charset="0"/>
                <a:ea typeface="Inter" pitchFamily="34" charset="-122"/>
                <a:cs typeface="Inter" pitchFamily="34" charset="-120"/>
              </a:rPr>
              <a:t>Where thousands of finance professionals leverage Aladdin daily for critical decisions.</a:t>
            </a:r>
            <a:endParaRPr lang="en-US" sz="1500" dirty="0"/>
          </a:p>
        </p:txBody>
      </p:sp>
      <mc:AlternateContent xmlns:mc="http://schemas.openxmlformats.org/markup-compatibility/2006">
        <mc:Choice xmlns:p14="http://schemas.microsoft.com/office/powerpoint/2010/main" Requires="p14">
          <p:contentPart p14:bwMode="auto" r:id="rId3">
            <p14:nvContentPartPr>
              <p14:cNvPr id="19" name="Ink 18">
                <a:extLst>
                  <a:ext uri="{FF2B5EF4-FFF2-40B4-BE49-F238E27FC236}">
                    <a16:creationId xmlns:a16="http://schemas.microsoft.com/office/drawing/2014/main" id="{5D95BDCF-61A9-5CAD-1BED-669AAD1463DF}"/>
                  </a:ext>
                </a:extLst>
              </p14:cNvPr>
              <p14:cNvContentPartPr/>
              <p14:nvPr/>
            </p14:nvContentPartPr>
            <p14:xfrm>
              <a:off x="12920064" y="7595786"/>
              <a:ext cx="1590480" cy="541440"/>
            </p14:xfrm>
          </p:contentPart>
        </mc:Choice>
        <mc:Fallback>
          <p:pic>
            <p:nvPicPr>
              <p:cNvPr id="19" name="Ink 18">
                <a:extLst>
                  <a:ext uri="{FF2B5EF4-FFF2-40B4-BE49-F238E27FC236}">
                    <a16:creationId xmlns:a16="http://schemas.microsoft.com/office/drawing/2014/main" id="{5D95BDCF-61A9-5CAD-1BED-669AAD1463DF}"/>
                  </a:ext>
                </a:extLst>
              </p:cNvPr>
              <p:cNvPicPr/>
              <p:nvPr/>
            </p:nvPicPr>
            <p:blipFill>
              <a:blip r:embed="rId4"/>
              <a:stretch>
                <a:fillRect/>
              </a:stretch>
            </p:blipFill>
            <p:spPr>
              <a:xfrm>
                <a:off x="12857064" y="7533146"/>
                <a:ext cx="1716120" cy="6670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4941213"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Risk Management Through Big Data</a:t>
            </a:r>
            <a:endParaRPr lang="en-US" sz="2200" dirty="0"/>
          </a:p>
        </p:txBody>
      </p:sp>
      <p:sp>
        <p:nvSpPr>
          <p:cNvPr id="3" name="Text 1"/>
          <p:cNvSpPr/>
          <p:nvPr/>
        </p:nvSpPr>
        <p:spPr>
          <a:xfrm>
            <a:off x="396835" y="969629"/>
            <a:ext cx="13836729" cy="670031"/>
          </a:xfrm>
          <a:prstGeom prst="rect">
            <a:avLst/>
          </a:prstGeom>
          <a:noFill/>
          <a:ln/>
        </p:spPr>
        <p:txBody>
          <a:bodyPr wrap="none" lIns="0" tIns="0" rIns="0" bIns="0" rtlCol="0" anchor="t"/>
          <a:lstStyle/>
          <a:p>
            <a:pPr marL="0" indent="0" algn="l">
              <a:lnSpc>
                <a:spcPct val="150000"/>
              </a:lnSpc>
              <a:buNone/>
            </a:pPr>
            <a:r>
              <a:rPr lang="en-US" dirty="0">
                <a:solidFill>
                  <a:srgbClr val="272525"/>
                </a:solidFill>
                <a:latin typeface="Inter" pitchFamily="34" charset="0"/>
                <a:ea typeface="Inter" pitchFamily="34" charset="-122"/>
                <a:cs typeface="Inter" pitchFamily="34" charset="-120"/>
              </a:rPr>
              <a:t>BlackRock's Aladdin platform leverages massive datasets and advanced analytics to provide comprehensive risk management </a:t>
            </a:r>
          </a:p>
          <a:p>
            <a:pPr marL="0" indent="0" algn="l">
              <a:lnSpc>
                <a:spcPct val="150000"/>
              </a:lnSpc>
              <a:buNone/>
            </a:pPr>
            <a:r>
              <a:rPr lang="en-US" dirty="0">
                <a:solidFill>
                  <a:srgbClr val="272525"/>
                </a:solidFill>
                <a:latin typeface="Inter" pitchFamily="34" charset="0"/>
                <a:ea typeface="Inter" pitchFamily="34" charset="-122"/>
                <a:cs typeface="Inter" pitchFamily="34" charset="-120"/>
              </a:rPr>
              <a:t>capabilities, safeguarding investments and ensuring compliance in volatile markets.</a:t>
            </a:r>
            <a:endParaRPr lang="en-US" dirty="0"/>
          </a:p>
        </p:txBody>
      </p:sp>
      <p:sp>
        <p:nvSpPr>
          <p:cNvPr id="4" name="Shape 2"/>
          <p:cNvSpPr/>
          <p:nvPr/>
        </p:nvSpPr>
        <p:spPr>
          <a:xfrm>
            <a:off x="385971" y="2099776"/>
            <a:ext cx="4536638" cy="1046678"/>
          </a:xfrm>
          <a:prstGeom prst="roundRect">
            <a:avLst>
              <a:gd name="adj" fmla="val 6989"/>
            </a:avLst>
          </a:prstGeom>
          <a:solidFill>
            <a:srgbClr val="FFFFFF"/>
          </a:solidFill>
          <a:ln w="15240">
            <a:solidFill>
              <a:srgbClr val="C0C1D7"/>
            </a:solidFill>
            <a:prstDash val="solid"/>
          </a:ln>
        </p:spPr>
      </p:sp>
      <p:sp>
        <p:nvSpPr>
          <p:cNvPr id="5" name="Shape 3"/>
          <p:cNvSpPr/>
          <p:nvPr/>
        </p:nvSpPr>
        <p:spPr>
          <a:xfrm>
            <a:off x="392580" y="2115015"/>
            <a:ext cx="60960" cy="1046678"/>
          </a:xfrm>
          <a:prstGeom prst="roundRect">
            <a:avLst>
              <a:gd name="adj" fmla="val 78139"/>
            </a:avLst>
          </a:prstGeom>
          <a:solidFill>
            <a:srgbClr val="4950BC"/>
          </a:solidFill>
          <a:ln/>
        </p:spPr>
      </p:sp>
      <p:sp>
        <p:nvSpPr>
          <p:cNvPr id="6" name="Text 4"/>
          <p:cNvSpPr/>
          <p:nvPr/>
        </p:nvSpPr>
        <p:spPr>
          <a:xfrm>
            <a:off x="582128" y="2243602"/>
            <a:ext cx="1785461" cy="177165"/>
          </a:xfrm>
          <a:prstGeom prst="rect">
            <a:avLst/>
          </a:prstGeom>
          <a:noFill/>
          <a:ln/>
        </p:spPr>
        <p:txBody>
          <a:bodyPr wrap="none" lIns="0" tIns="0" rIns="0" bIns="0" rtlCol="0" anchor="t"/>
          <a:lstStyle/>
          <a:p>
            <a:pPr marL="0" indent="0" algn="l">
              <a:lnSpc>
                <a:spcPts val="1350"/>
              </a:lnSpc>
              <a:buNone/>
            </a:pPr>
            <a:r>
              <a:rPr lang="en-US" sz="1600" b="1" dirty="0">
                <a:solidFill>
                  <a:srgbClr val="272525"/>
                </a:solidFill>
                <a:latin typeface="Inter Bold" pitchFamily="34" charset="0"/>
                <a:ea typeface="Inter Bold" pitchFamily="34" charset="-122"/>
                <a:cs typeface="Inter Bold" pitchFamily="34" charset="-120"/>
              </a:rPr>
              <a:t>Real-time Risk Monitoring</a:t>
            </a:r>
            <a:endParaRPr lang="en-US" sz="1600" dirty="0"/>
          </a:p>
        </p:txBody>
      </p:sp>
      <p:sp>
        <p:nvSpPr>
          <p:cNvPr id="7" name="Text 5"/>
          <p:cNvSpPr/>
          <p:nvPr/>
        </p:nvSpPr>
        <p:spPr>
          <a:xfrm>
            <a:off x="582128" y="2488752"/>
            <a:ext cx="4233743" cy="362903"/>
          </a:xfrm>
          <a:prstGeom prst="rect">
            <a:avLst/>
          </a:prstGeom>
          <a:noFill/>
          <a:ln/>
        </p:spPr>
        <p:txBody>
          <a:bodyPr wrap="square" lIns="0" tIns="0" rIns="0" bIns="0" rtlCol="0" anchor="t"/>
          <a:lstStyle/>
          <a:p>
            <a:pPr marL="0" indent="0" algn="l">
              <a:lnSpc>
                <a:spcPts val="1400"/>
              </a:lnSpc>
              <a:buNone/>
            </a:pPr>
            <a:r>
              <a:rPr lang="en-US" sz="1200" dirty="0">
                <a:solidFill>
                  <a:srgbClr val="272525"/>
                </a:solidFill>
                <a:latin typeface="Inter" pitchFamily="34" charset="0"/>
                <a:ea typeface="Inter" pitchFamily="34" charset="-122"/>
                <a:cs typeface="Inter" pitchFamily="34" charset="-120"/>
              </a:rPr>
              <a:t>Continuously tracks market exposures, liquidity, and credit risks across all portfolios, enabling immediate responses to market shifts. They monitor risk in real time </a:t>
            </a:r>
            <a:endParaRPr lang="en-US" sz="1200" dirty="0"/>
          </a:p>
        </p:txBody>
      </p:sp>
      <p:sp>
        <p:nvSpPr>
          <p:cNvPr id="8" name="Shape 6"/>
          <p:cNvSpPr/>
          <p:nvPr/>
        </p:nvSpPr>
        <p:spPr>
          <a:xfrm>
            <a:off x="5057806" y="2115015"/>
            <a:ext cx="4536638" cy="1046678"/>
          </a:xfrm>
          <a:prstGeom prst="roundRect">
            <a:avLst>
              <a:gd name="adj" fmla="val 6989"/>
            </a:avLst>
          </a:prstGeom>
          <a:solidFill>
            <a:srgbClr val="FFFFFF"/>
          </a:solidFill>
          <a:ln w="15240">
            <a:solidFill>
              <a:srgbClr val="C0C1D7"/>
            </a:solidFill>
            <a:prstDash val="solid"/>
          </a:ln>
        </p:spPr>
      </p:sp>
      <p:sp>
        <p:nvSpPr>
          <p:cNvPr id="9" name="Shape 7"/>
          <p:cNvSpPr/>
          <p:nvPr/>
        </p:nvSpPr>
        <p:spPr>
          <a:xfrm>
            <a:off x="5042566" y="2115015"/>
            <a:ext cx="60960" cy="1046678"/>
          </a:xfrm>
          <a:prstGeom prst="roundRect">
            <a:avLst>
              <a:gd name="adj" fmla="val 78139"/>
            </a:avLst>
          </a:prstGeom>
          <a:solidFill>
            <a:srgbClr val="4950BC"/>
          </a:solidFill>
          <a:ln/>
        </p:spPr>
      </p:sp>
      <p:sp>
        <p:nvSpPr>
          <p:cNvPr id="10" name="Text 8"/>
          <p:cNvSpPr/>
          <p:nvPr/>
        </p:nvSpPr>
        <p:spPr>
          <a:xfrm>
            <a:off x="5232114" y="2243602"/>
            <a:ext cx="1718429" cy="177165"/>
          </a:xfrm>
          <a:prstGeom prst="rect">
            <a:avLst/>
          </a:prstGeom>
          <a:noFill/>
          <a:ln/>
        </p:spPr>
        <p:txBody>
          <a:bodyPr wrap="none" lIns="0" tIns="0" rIns="0" bIns="0" rtlCol="0" anchor="t"/>
          <a:lstStyle/>
          <a:p>
            <a:pPr marL="0" indent="0" algn="l">
              <a:lnSpc>
                <a:spcPts val="1350"/>
              </a:lnSpc>
              <a:buNone/>
            </a:pPr>
            <a:r>
              <a:rPr lang="en-US" sz="1600" b="1" dirty="0">
                <a:solidFill>
                  <a:srgbClr val="272525"/>
                </a:solidFill>
                <a:latin typeface="Inter Bold" pitchFamily="34" charset="0"/>
                <a:ea typeface="Inter Bold" pitchFamily="34" charset="-122"/>
                <a:cs typeface="Inter Bold" pitchFamily="34" charset="-120"/>
              </a:rPr>
              <a:t>Stress Testing Scenarios</a:t>
            </a:r>
            <a:endParaRPr lang="en-US" sz="1600" dirty="0"/>
          </a:p>
        </p:txBody>
      </p:sp>
      <p:sp>
        <p:nvSpPr>
          <p:cNvPr id="11" name="Text 9"/>
          <p:cNvSpPr/>
          <p:nvPr/>
        </p:nvSpPr>
        <p:spPr>
          <a:xfrm>
            <a:off x="5232114" y="2488752"/>
            <a:ext cx="4233743" cy="362903"/>
          </a:xfrm>
          <a:prstGeom prst="rect">
            <a:avLst/>
          </a:prstGeom>
          <a:noFill/>
          <a:ln/>
        </p:spPr>
        <p:txBody>
          <a:bodyPr wrap="square" lIns="0" tIns="0" rIns="0" bIns="0" rtlCol="0" anchor="t"/>
          <a:lstStyle/>
          <a:p>
            <a:pPr marL="0" indent="0" algn="l">
              <a:lnSpc>
                <a:spcPts val="1400"/>
              </a:lnSpc>
              <a:buNone/>
            </a:pPr>
            <a:r>
              <a:rPr lang="en-US" sz="1200" dirty="0">
                <a:solidFill>
                  <a:srgbClr val="272525"/>
                </a:solidFill>
                <a:latin typeface="Inter" pitchFamily="34" charset="0"/>
                <a:ea typeface="Inter" pitchFamily="34" charset="-122"/>
                <a:cs typeface="Inter" pitchFamily="34" charset="-120"/>
              </a:rPr>
              <a:t>Simulates extreme market events (e.g., financial crises, geopolitical shocks) to assess portfolio resilience and potential losses under adverse conditions. </a:t>
            </a:r>
            <a:endParaRPr lang="en-US" sz="1200" dirty="0"/>
          </a:p>
        </p:txBody>
      </p:sp>
      <p:sp>
        <p:nvSpPr>
          <p:cNvPr id="12" name="Shape 10"/>
          <p:cNvSpPr/>
          <p:nvPr/>
        </p:nvSpPr>
        <p:spPr>
          <a:xfrm>
            <a:off x="9707792" y="2115015"/>
            <a:ext cx="4536638" cy="1046678"/>
          </a:xfrm>
          <a:prstGeom prst="roundRect">
            <a:avLst>
              <a:gd name="adj" fmla="val 6989"/>
            </a:avLst>
          </a:prstGeom>
          <a:solidFill>
            <a:srgbClr val="FFFFFF"/>
          </a:solidFill>
          <a:ln w="15240">
            <a:solidFill>
              <a:srgbClr val="C0C1D7"/>
            </a:solidFill>
            <a:prstDash val="solid"/>
          </a:ln>
        </p:spPr>
      </p:sp>
      <p:sp>
        <p:nvSpPr>
          <p:cNvPr id="13" name="Shape 11"/>
          <p:cNvSpPr/>
          <p:nvPr/>
        </p:nvSpPr>
        <p:spPr>
          <a:xfrm>
            <a:off x="9692552" y="2115015"/>
            <a:ext cx="60960" cy="1046678"/>
          </a:xfrm>
          <a:prstGeom prst="roundRect">
            <a:avLst>
              <a:gd name="adj" fmla="val 78139"/>
            </a:avLst>
          </a:prstGeom>
          <a:solidFill>
            <a:srgbClr val="4950BC"/>
          </a:solidFill>
          <a:ln/>
        </p:spPr>
      </p:sp>
      <p:sp>
        <p:nvSpPr>
          <p:cNvPr id="14" name="Text 12"/>
          <p:cNvSpPr/>
          <p:nvPr/>
        </p:nvSpPr>
        <p:spPr>
          <a:xfrm>
            <a:off x="9882100" y="2243602"/>
            <a:ext cx="1606153" cy="177165"/>
          </a:xfrm>
          <a:prstGeom prst="rect">
            <a:avLst/>
          </a:prstGeom>
          <a:noFill/>
          <a:ln/>
        </p:spPr>
        <p:txBody>
          <a:bodyPr wrap="none" lIns="0" tIns="0" rIns="0" bIns="0" rtlCol="0" anchor="t"/>
          <a:lstStyle/>
          <a:p>
            <a:pPr marL="0" indent="0" algn="l">
              <a:lnSpc>
                <a:spcPts val="1350"/>
              </a:lnSpc>
              <a:buNone/>
            </a:pPr>
            <a:r>
              <a:rPr lang="en-US" sz="1600" b="1" dirty="0">
                <a:solidFill>
                  <a:srgbClr val="272525"/>
                </a:solidFill>
                <a:latin typeface="Inter Bold" pitchFamily="34" charset="0"/>
                <a:ea typeface="Inter Bold" pitchFamily="34" charset="-122"/>
                <a:cs typeface="Inter Bold" pitchFamily="34" charset="-120"/>
              </a:rPr>
              <a:t>Portfolio Risk Analytics</a:t>
            </a:r>
            <a:endParaRPr lang="en-US" sz="1600" dirty="0"/>
          </a:p>
        </p:txBody>
      </p:sp>
      <p:sp>
        <p:nvSpPr>
          <p:cNvPr id="15" name="Text 13"/>
          <p:cNvSpPr/>
          <p:nvPr/>
        </p:nvSpPr>
        <p:spPr>
          <a:xfrm>
            <a:off x="9882100" y="2448405"/>
            <a:ext cx="4233743" cy="544354"/>
          </a:xfrm>
          <a:prstGeom prst="rect">
            <a:avLst/>
          </a:prstGeom>
          <a:noFill/>
          <a:ln/>
        </p:spPr>
        <p:txBody>
          <a:bodyPr wrap="square" lIns="0" tIns="0" rIns="0" bIns="0" rtlCol="0" anchor="t"/>
          <a:lstStyle/>
          <a:p>
            <a:pPr marL="0" indent="0" algn="l">
              <a:lnSpc>
                <a:spcPts val="1400"/>
              </a:lnSpc>
              <a:buNone/>
            </a:pPr>
            <a:r>
              <a:rPr lang="en-US" sz="1200" dirty="0">
                <a:solidFill>
                  <a:srgbClr val="272525"/>
                </a:solidFill>
                <a:latin typeface="Inter" pitchFamily="34" charset="0"/>
                <a:ea typeface="Inter" pitchFamily="34" charset="-122"/>
                <a:cs typeface="Inter" pitchFamily="34" charset="-120"/>
              </a:rPr>
              <a:t>Provides deep insights into various risk factors, correlations, and concentrations at granular and aggregate levels, aiding strategic allocation decisions. Big Data also help them stay compliant with regulations </a:t>
            </a:r>
            <a:endParaRPr lang="en-US" sz="1200" dirty="0"/>
          </a:p>
        </p:txBody>
      </p:sp>
      <p:sp>
        <p:nvSpPr>
          <p:cNvPr id="16" name="Shape 14"/>
          <p:cNvSpPr/>
          <p:nvPr/>
        </p:nvSpPr>
        <p:spPr>
          <a:xfrm>
            <a:off x="407820" y="3275041"/>
            <a:ext cx="4536638" cy="964674"/>
          </a:xfrm>
          <a:prstGeom prst="roundRect">
            <a:avLst>
              <a:gd name="adj" fmla="val 8455"/>
            </a:avLst>
          </a:prstGeom>
          <a:solidFill>
            <a:srgbClr val="FFFFFF"/>
          </a:solidFill>
          <a:ln w="15240">
            <a:solidFill>
              <a:srgbClr val="C0C1D7"/>
            </a:solidFill>
            <a:prstDash val="solid"/>
          </a:ln>
        </p:spPr>
      </p:sp>
      <p:sp>
        <p:nvSpPr>
          <p:cNvPr id="17" name="Shape 15"/>
          <p:cNvSpPr/>
          <p:nvPr/>
        </p:nvSpPr>
        <p:spPr>
          <a:xfrm>
            <a:off x="392580" y="3275041"/>
            <a:ext cx="45719" cy="964674"/>
          </a:xfrm>
          <a:prstGeom prst="roundRect">
            <a:avLst>
              <a:gd name="adj" fmla="val 78139"/>
            </a:avLst>
          </a:prstGeom>
          <a:solidFill>
            <a:srgbClr val="4950BC"/>
          </a:solidFill>
          <a:ln/>
        </p:spPr>
      </p:sp>
      <p:sp>
        <p:nvSpPr>
          <p:cNvPr id="18" name="Text 16"/>
          <p:cNvSpPr/>
          <p:nvPr/>
        </p:nvSpPr>
        <p:spPr>
          <a:xfrm>
            <a:off x="582128" y="3403628"/>
            <a:ext cx="1615678" cy="177165"/>
          </a:xfrm>
          <a:prstGeom prst="rect">
            <a:avLst/>
          </a:prstGeom>
          <a:noFill/>
          <a:ln/>
        </p:spPr>
        <p:txBody>
          <a:bodyPr wrap="none" lIns="0" tIns="0" rIns="0" bIns="0" rtlCol="0" anchor="t"/>
          <a:lstStyle/>
          <a:p>
            <a:pPr marL="0" indent="0" algn="l">
              <a:lnSpc>
                <a:spcPts val="1350"/>
              </a:lnSpc>
              <a:buNone/>
            </a:pPr>
            <a:r>
              <a:rPr lang="en-US" sz="1600" b="1" dirty="0">
                <a:solidFill>
                  <a:srgbClr val="272525"/>
                </a:solidFill>
                <a:latin typeface="Inter Bold" pitchFamily="34" charset="0"/>
                <a:ea typeface="Inter Bold" pitchFamily="34" charset="-122"/>
                <a:cs typeface="Inter Bold" pitchFamily="34" charset="-120"/>
              </a:rPr>
              <a:t>Regulatory Compliance</a:t>
            </a:r>
            <a:endParaRPr lang="en-US" sz="1600" dirty="0"/>
          </a:p>
        </p:txBody>
      </p:sp>
      <p:sp>
        <p:nvSpPr>
          <p:cNvPr id="19" name="Text 17"/>
          <p:cNvSpPr/>
          <p:nvPr/>
        </p:nvSpPr>
        <p:spPr>
          <a:xfrm>
            <a:off x="582128" y="3648778"/>
            <a:ext cx="4233743" cy="362903"/>
          </a:xfrm>
          <a:prstGeom prst="rect">
            <a:avLst/>
          </a:prstGeom>
          <a:noFill/>
          <a:ln/>
        </p:spPr>
        <p:txBody>
          <a:bodyPr wrap="square" lIns="0" tIns="0" rIns="0" bIns="0" rtlCol="0" anchor="t"/>
          <a:lstStyle/>
          <a:p>
            <a:pPr marL="0" indent="0" algn="l">
              <a:lnSpc>
                <a:spcPts val="1400"/>
              </a:lnSpc>
              <a:buNone/>
            </a:pPr>
            <a:r>
              <a:rPr lang="en-US" sz="1200" dirty="0">
                <a:solidFill>
                  <a:srgbClr val="272525"/>
                </a:solidFill>
                <a:latin typeface="Inter" pitchFamily="34" charset="0"/>
                <a:ea typeface="Inter" pitchFamily="34" charset="-122"/>
                <a:cs typeface="Inter" pitchFamily="34" charset="-120"/>
              </a:rPr>
              <a:t>Ensures adherence to complex regulatory frameworks globally, identifying potential breaches proactively and generating compliant reports </a:t>
            </a:r>
            <a:endParaRPr lang="en-US" sz="1200" dirty="0"/>
          </a:p>
        </p:txBody>
      </p:sp>
      <p:sp>
        <p:nvSpPr>
          <p:cNvPr id="20" name="Shape 18"/>
          <p:cNvSpPr/>
          <p:nvPr/>
        </p:nvSpPr>
        <p:spPr>
          <a:xfrm>
            <a:off x="5046821" y="3255570"/>
            <a:ext cx="4639123" cy="997224"/>
          </a:xfrm>
          <a:prstGeom prst="roundRect">
            <a:avLst>
              <a:gd name="adj" fmla="val 8455"/>
            </a:avLst>
          </a:prstGeom>
          <a:solidFill>
            <a:srgbClr val="FFFFFF"/>
          </a:solidFill>
          <a:ln w="15240">
            <a:solidFill>
              <a:srgbClr val="C0C1D7"/>
            </a:solidFill>
            <a:prstDash val="solid"/>
          </a:ln>
        </p:spPr>
        <p:txBody>
          <a:bodyPr/>
          <a:lstStyle/>
          <a:p>
            <a:endParaRPr lang="en-IN" dirty="0"/>
          </a:p>
        </p:txBody>
      </p:sp>
      <p:sp>
        <p:nvSpPr>
          <p:cNvPr id="21" name="Shape 19"/>
          <p:cNvSpPr/>
          <p:nvPr/>
        </p:nvSpPr>
        <p:spPr>
          <a:xfrm>
            <a:off x="5042566" y="3275041"/>
            <a:ext cx="45719" cy="977753"/>
          </a:xfrm>
          <a:prstGeom prst="roundRect">
            <a:avLst>
              <a:gd name="adj" fmla="val 78139"/>
            </a:avLst>
          </a:prstGeom>
          <a:solidFill>
            <a:srgbClr val="4950BC"/>
          </a:solidFill>
          <a:ln/>
        </p:spPr>
      </p:sp>
      <p:sp>
        <p:nvSpPr>
          <p:cNvPr id="22" name="Text 20"/>
          <p:cNvSpPr/>
          <p:nvPr/>
        </p:nvSpPr>
        <p:spPr>
          <a:xfrm>
            <a:off x="5232114" y="3365484"/>
            <a:ext cx="1605677" cy="177165"/>
          </a:xfrm>
          <a:prstGeom prst="rect">
            <a:avLst/>
          </a:prstGeom>
          <a:noFill/>
          <a:ln/>
        </p:spPr>
        <p:txBody>
          <a:bodyPr wrap="none" lIns="0" tIns="0" rIns="0" bIns="0" rtlCol="0" anchor="t"/>
          <a:lstStyle/>
          <a:p>
            <a:pPr marL="0" indent="0" algn="l">
              <a:lnSpc>
                <a:spcPts val="1350"/>
              </a:lnSpc>
              <a:buNone/>
            </a:pPr>
            <a:r>
              <a:rPr lang="en-US" sz="1600" b="1" dirty="0">
                <a:solidFill>
                  <a:srgbClr val="272525"/>
                </a:solidFill>
                <a:latin typeface="Inter Bold" pitchFamily="34" charset="0"/>
                <a:ea typeface="Inter Bold" pitchFamily="34" charset="-122"/>
                <a:cs typeface="Inter Bold" pitchFamily="34" charset="-120"/>
              </a:rPr>
              <a:t>Early Warning Systems</a:t>
            </a:r>
            <a:endParaRPr lang="en-US" sz="1600" dirty="0"/>
          </a:p>
        </p:txBody>
      </p:sp>
      <p:sp>
        <p:nvSpPr>
          <p:cNvPr id="23" name="Text 21"/>
          <p:cNvSpPr/>
          <p:nvPr/>
        </p:nvSpPr>
        <p:spPr>
          <a:xfrm>
            <a:off x="5232114" y="3550649"/>
            <a:ext cx="4233743" cy="362903"/>
          </a:xfrm>
          <a:prstGeom prst="rect">
            <a:avLst/>
          </a:prstGeom>
          <a:noFill/>
          <a:ln/>
        </p:spPr>
        <p:txBody>
          <a:bodyPr wrap="square" lIns="0" tIns="0" rIns="0" bIns="0" rtlCol="0" anchor="t"/>
          <a:lstStyle/>
          <a:p>
            <a:pPr marL="0" indent="0" algn="l">
              <a:lnSpc>
                <a:spcPts val="1400"/>
              </a:lnSpc>
              <a:buNone/>
            </a:pPr>
            <a:r>
              <a:rPr lang="en-US" sz="1200" dirty="0">
                <a:solidFill>
                  <a:srgbClr val="272525"/>
                </a:solidFill>
                <a:latin typeface="Inter" pitchFamily="34" charset="0"/>
                <a:ea typeface="Inter" pitchFamily="34" charset="-122"/>
                <a:cs typeface="Inter" pitchFamily="34" charset="-120"/>
              </a:rPr>
              <a:t>Uses predictive models to detect emerging market trends or anomalies that could signal future volatility, providing crucial foresight and gives early warning </a:t>
            </a:r>
            <a:r>
              <a:rPr lang="en-US" sz="1200" dirty="0" err="1">
                <a:solidFill>
                  <a:srgbClr val="272525"/>
                </a:solidFill>
                <a:latin typeface="Inter" pitchFamily="34" charset="0"/>
                <a:ea typeface="Inter" pitchFamily="34" charset="-122"/>
                <a:cs typeface="Inter" pitchFamily="34" charset="-120"/>
              </a:rPr>
              <a:t>singals</a:t>
            </a:r>
            <a:r>
              <a:rPr lang="en-US" sz="1200" dirty="0">
                <a:solidFill>
                  <a:srgbClr val="272525"/>
                </a:solidFill>
                <a:latin typeface="Inter" pitchFamily="34" charset="0"/>
                <a:ea typeface="Inter" pitchFamily="34" charset="-122"/>
                <a:cs typeface="Inter" pitchFamily="34" charset="-120"/>
              </a:rPr>
              <a:t> when markets might become </a:t>
            </a:r>
            <a:r>
              <a:rPr lang="en-US" sz="1200" dirty="0" err="1">
                <a:solidFill>
                  <a:srgbClr val="272525"/>
                </a:solidFill>
                <a:latin typeface="Inter" pitchFamily="34" charset="0"/>
                <a:ea typeface="Inter" pitchFamily="34" charset="-122"/>
                <a:cs typeface="Inter" pitchFamily="34" charset="-120"/>
              </a:rPr>
              <a:t>voilatile</a:t>
            </a:r>
            <a:endParaRPr lang="en-US" sz="1200" dirty="0"/>
          </a:p>
        </p:txBody>
      </p:sp>
      <p:pic>
        <p:nvPicPr>
          <p:cNvPr id="25"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3759" y="7385872"/>
            <a:ext cx="412329" cy="412329"/>
          </a:xfrm>
          <a:prstGeom prst="rect">
            <a:avLst/>
          </a:prstGeom>
        </p:spPr>
      </p:pic>
      <p:sp>
        <p:nvSpPr>
          <p:cNvPr id="26" name="Text 22"/>
          <p:cNvSpPr/>
          <p:nvPr/>
        </p:nvSpPr>
        <p:spPr>
          <a:xfrm>
            <a:off x="788647" y="9228466"/>
            <a:ext cx="3184381" cy="386559"/>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Real-time Monitoring</a:t>
            </a:r>
            <a:endParaRPr lang="en-US" sz="1350" dirty="0"/>
          </a:p>
        </p:txBody>
      </p:sp>
      <p:sp>
        <p:nvSpPr>
          <p:cNvPr id="27" name="Text 23"/>
          <p:cNvSpPr/>
          <p:nvPr/>
        </p:nvSpPr>
        <p:spPr>
          <a:xfrm>
            <a:off x="724651" y="9724978"/>
            <a:ext cx="3312375" cy="618493"/>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Continuous market and portfolio surveillance</a:t>
            </a:r>
            <a:endParaRPr lang="en-US" sz="1050" dirty="0"/>
          </a:p>
        </p:txBody>
      </p:sp>
      <p:pic>
        <p:nvPicPr>
          <p:cNvPr id="28"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987" y="6794867"/>
            <a:ext cx="412329" cy="412329"/>
          </a:xfrm>
          <a:prstGeom prst="rect">
            <a:avLst/>
          </a:prstGeom>
        </p:spPr>
      </p:pic>
      <p:sp>
        <p:nvSpPr>
          <p:cNvPr id="29" name="Text 24"/>
          <p:cNvSpPr/>
          <p:nvPr/>
        </p:nvSpPr>
        <p:spPr>
          <a:xfrm>
            <a:off x="1830143" y="5120382"/>
            <a:ext cx="3092466" cy="386558"/>
          </a:xfrm>
          <a:prstGeom prst="rect">
            <a:avLst/>
          </a:prstGeom>
          <a:noFill/>
          <a:ln/>
        </p:spPr>
        <p:txBody>
          <a:bodyPr wrap="none" lIns="0" tIns="0" rIns="0" bIns="0" rtlCol="0" anchor="t"/>
          <a:lstStyle/>
          <a:p>
            <a:pPr marL="0" indent="0" algn="ctr">
              <a:lnSpc>
                <a:spcPts val="1650"/>
              </a:lnSpc>
              <a:buNone/>
            </a:pPr>
            <a:r>
              <a:rPr lang="en-US" b="1" dirty="0">
                <a:solidFill>
                  <a:srgbClr val="272525"/>
                </a:solidFill>
                <a:latin typeface="Inter Bold" pitchFamily="34" charset="0"/>
                <a:ea typeface="Inter Bold" pitchFamily="34" charset="-122"/>
                <a:cs typeface="Inter Bold" pitchFamily="34" charset="-120"/>
              </a:rPr>
              <a:t>Analytics</a:t>
            </a:r>
            <a:endParaRPr lang="en-US" sz="1350" dirty="0"/>
          </a:p>
        </p:txBody>
      </p:sp>
      <p:sp>
        <p:nvSpPr>
          <p:cNvPr id="30" name="Text 25"/>
          <p:cNvSpPr/>
          <p:nvPr/>
        </p:nvSpPr>
        <p:spPr>
          <a:xfrm>
            <a:off x="1760671" y="5432484"/>
            <a:ext cx="3312375" cy="618493"/>
          </a:xfrm>
          <a:prstGeom prst="rect">
            <a:avLst/>
          </a:prstGeom>
          <a:noFill/>
          <a:ln/>
        </p:spPr>
        <p:txBody>
          <a:bodyPr wrap="square" lIns="0" tIns="0" rIns="0" bIns="0" rtlCol="0" anchor="t"/>
          <a:lstStyle/>
          <a:p>
            <a:pPr marL="0" indent="0" algn="ctr">
              <a:lnSpc>
                <a:spcPts val="1350"/>
              </a:lnSpc>
              <a:buNone/>
            </a:pPr>
            <a:r>
              <a:rPr lang="en-US" sz="1400" dirty="0">
                <a:solidFill>
                  <a:srgbClr val="272525"/>
                </a:solidFill>
                <a:latin typeface="Inter" pitchFamily="34" charset="0"/>
                <a:ea typeface="Inter" pitchFamily="34" charset="-122"/>
                <a:cs typeface="Inter" pitchFamily="34" charset="-120"/>
              </a:rPr>
              <a:t>Advanced models and big-data insights</a:t>
            </a:r>
            <a:endParaRPr lang="en-US" sz="1400" dirty="0"/>
          </a:p>
        </p:txBody>
      </p:sp>
      <p:pic>
        <p:nvPicPr>
          <p:cNvPr id="3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4216" y="7385872"/>
            <a:ext cx="412329" cy="412329"/>
          </a:xfrm>
          <a:prstGeom prst="rect">
            <a:avLst/>
          </a:prstGeom>
        </p:spPr>
      </p:pic>
      <p:sp>
        <p:nvSpPr>
          <p:cNvPr id="32" name="Text 26"/>
          <p:cNvSpPr/>
          <p:nvPr/>
        </p:nvSpPr>
        <p:spPr>
          <a:xfrm>
            <a:off x="5755062" y="9228466"/>
            <a:ext cx="3092466" cy="386559"/>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Stress Testing</a:t>
            </a:r>
            <a:endParaRPr lang="en-US" sz="1350" dirty="0"/>
          </a:p>
        </p:txBody>
      </p:sp>
      <p:sp>
        <p:nvSpPr>
          <p:cNvPr id="33" name="Text 27"/>
          <p:cNvSpPr/>
          <p:nvPr/>
        </p:nvSpPr>
        <p:spPr>
          <a:xfrm>
            <a:off x="5645108" y="9724978"/>
            <a:ext cx="3312375" cy="618493"/>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Simulate shocks to assess resilience</a:t>
            </a:r>
            <a:endParaRPr lang="en-US" sz="1050" dirty="0"/>
          </a:p>
        </p:txBody>
      </p:sp>
      <p:pic>
        <p:nvPicPr>
          <p:cNvPr id="34"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94444" y="6794867"/>
            <a:ext cx="412329" cy="412329"/>
          </a:xfrm>
          <a:prstGeom prst="rect">
            <a:avLst/>
          </a:prstGeom>
        </p:spPr>
      </p:pic>
      <p:sp>
        <p:nvSpPr>
          <p:cNvPr id="35" name="Text 28"/>
          <p:cNvSpPr/>
          <p:nvPr/>
        </p:nvSpPr>
        <p:spPr>
          <a:xfrm>
            <a:off x="8165814" y="5025889"/>
            <a:ext cx="3092466" cy="386558"/>
          </a:xfrm>
          <a:prstGeom prst="rect">
            <a:avLst/>
          </a:prstGeom>
          <a:noFill/>
          <a:ln/>
        </p:spPr>
        <p:txBody>
          <a:bodyPr wrap="none" lIns="0" tIns="0" rIns="0" bIns="0" rtlCol="0" anchor="t"/>
          <a:lstStyle/>
          <a:p>
            <a:pPr marL="0" indent="0" algn="ctr">
              <a:lnSpc>
                <a:spcPts val="1650"/>
              </a:lnSpc>
              <a:buNone/>
            </a:pPr>
            <a:r>
              <a:rPr lang="en-US" b="1" dirty="0">
                <a:solidFill>
                  <a:srgbClr val="272525"/>
                </a:solidFill>
                <a:latin typeface="Inter Bold" pitchFamily="34" charset="0"/>
                <a:ea typeface="Inter Bold" pitchFamily="34" charset="-122"/>
              </a:rPr>
              <a:t>Early</a:t>
            </a:r>
            <a:r>
              <a:rPr lang="en-US" sz="1350" b="1" dirty="0">
                <a:solidFill>
                  <a:srgbClr val="272525"/>
                </a:solidFill>
                <a:latin typeface="Inter Bold" pitchFamily="34" charset="0"/>
                <a:ea typeface="Inter Bold" pitchFamily="34" charset="-122"/>
                <a:cs typeface="Inter Bold" pitchFamily="34" charset="-120"/>
              </a:rPr>
              <a:t> </a:t>
            </a:r>
            <a:r>
              <a:rPr lang="en-US" b="1" dirty="0">
                <a:solidFill>
                  <a:srgbClr val="272525"/>
                </a:solidFill>
                <a:latin typeface="Inter Bold" pitchFamily="34" charset="0"/>
                <a:ea typeface="Inter Bold" pitchFamily="34" charset="-122"/>
              </a:rPr>
              <a:t>Warnings</a:t>
            </a:r>
          </a:p>
        </p:txBody>
      </p:sp>
      <p:sp>
        <p:nvSpPr>
          <p:cNvPr id="36" name="Text 29"/>
          <p:cNvSpPr/>
          <p:nvPr/>
        </p:nvSpPr>
        <p:spPr>
          <a:xfrm>
            <a:off x="8175878" y="5384420"/>
            <a:ext cx="3312375" cy="618493"/>
          </a:xfrm>
          <a:prstGeom prst="rect">
            <a:avLst/>
          </a:prstGeom>
          <a:noFill/>
          <a:ln/>
        </p:spPr>
        <p:txBody>
          <a:bodyPr wrap="square" lIns="0" tIns="0" rIns="0" bIns="0" rtlCol="0" anchor="t"/>
          <a:lstStyle/>
          <a:p>
            <a:pPr marL="0" indent="0" algn="ctr">
              <a:lnSpc>
                <a:spcPts val="1350"/>
              </a:lnSpc>
              <a:buNone/>
            </a:pPr>
            <a:r>
              <a:rPr lang="en-US" sz="1400" dirty="0">
                <a:solidFill>
                  <a:srgbClr val="272525"/>
                </a:solidFill>
                <a:latin typeface="Inter" pitchFamily="34" charset="0"/>
                <a:ea typeface="Inter" pitchFamily="34" charset="-122"/>
              </a:rPr>
              <a:t>Signal alerts for emerging risks</a:t>
            </a:r>
          </a:p>
        </p:txBody>
      </p:sp>
      <p:pic>
        <p:nvPicPr>
          <p:cNvPr id="37"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054673" y="7385872"/>
            <a:ext cx="412329" cy="412329"/>
          </a:xfrm>
          <a:prstGeom prst="rect">
            <a:avLst/>
          </a:prstGeom>
        </p:spPr>
      </p:pic>
      <p:sp>
        <p:nvSpPr>
          <p:cNvPr id="38" name="Text 30"/>
          <p:cNvSpPr/>
          <p:nvPr/>
        </p:nvSpPr>
        <p:spPr>
          <a:xfrm>
            <a:off x="10703007" y="9228466"/>
            <a:ext cx="3092466" cy="386559"/>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Compliance</a:t>
            </a:r>
            <a:endParaRPr lang="en-US" sz="1350" dirty="0"/>
          </a:p>
        </p:txBody>
      </p:sp>
      <p:sp>
        <p:nvSpPr>
          <p:cNvPr id="39" name="Text 31"/>
          <p:cNvSpPr/>
          <p:nvPr/>
        </p:nvSpPr>
        <p:spPr>
          <a:xfrm>
            <a:off x="10593053" y="9724978"/>
            <a:ext cx="3312375" cy="618493"/>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Ensure regulatory and policy adherence</a:t>
            </a:r>
            <a:endParaRPr lang="en-US" sz="1050" dirty="0"/>
          </a:p>
        </p:txBody>
      </p:sp>
      <p:pic>
        <p:nvPicPr>
          <p:cNvPr id="41" name="Picture 40">
            <a:extLst>
              <a:ext uri="{FF2B5EF4-FFF2-40B4-BE49-F238E27FC236}">
                <a16:creationId xmlns:a16="http://schemas.microsoft.com/office/drawing/2014/main" id="{6172BEF9-C9F1-CD29-4B42-7E97B7F1EE94}"/>
              </a:ext>
            </a:extLst>
          </p:cNvPr>
          <p:cNvPicPr>
            <a:picLocks noChangeAspect="1"/>
          </p:cNvPicPr>
          <p:nvPr/>
        </p:nvPicPr>
        <p:blipFill>
          <a:blip r:embed="rId13"/>
          <a:stretch>
            <a:fillRect/>
          </a:stretch>
        </p:blipFill>
        <p:spPr>
          <a:xfrm>
            <a:off x="12848965" y="7797062"/>
            <a:ext cx="1653683" cy="365792"/>
          </a:xfrm>
          <a:prstGeom prst="rect">
            <a:avLst/>
          </a:prstGeom>
        </p:spPr>
      </p:pic>
      <p:pic>
        <p:nvPicPr>
          <p:cNvPr id="24" name="Image 0" descr="preencoded.png"/>
          <p:cNvPicPr>
            <a:picLocks noChangeAspect="1"/>
          </p:cNvPicPr>
          <p:nvPr/>
        </p:nvPicPr>
        <p:blipFill>
          <a:blip r:embed="rId14"/>
          <a:srcRect l="1308" t="16464" r="-1308" b="-7878"/>
          <a:stretch>
            <a:fillRect/>
          </a:stretch>
        </p:blipFill>
        <p:spPr>
          <a:xfrm>
            <a:off x="1557823" y="5089703"/>
            <a:ext cx="10430163" cy="54147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3416" y="530900"/>
            <a:ext cx="6549985" cy="592455"/>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Investment Decision Making</a:t>
            </a:r>
            <a:endParaRPr lang="en-US" sz="3700" dirty="0"/>
          </a:p>
        </p:txBody>
      </p:sp>
      <p:sp>
        <p:nvSpPr>
          <p:cNvPr id="3" name="Text 1"/>
          <p:cNvSpPr/>
          <p:nvPr/>
        </p:nvSpPr>
        <p:spPr>
          <a:xfrm>
            <a:off x="663416" y="1502450"/>
            <a:ext cx="13303568" cy="606504"/>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BlackRock leverages its vast data infrastructure to power sophisticated investment decision-making, translating raw information into actionable strategies for superior client returns.</a:t>
            </a:r>
            <a:endParaRPr lang="en-US" sz="1450" dirty="0"/>
          </a:p>
        </p:txBody>
      </p:sp>
      <p:sp>
        <p:nvSpPr>
          <p:cNvPr id="4" name="Shape 2"/>
          <p:cNvSpPr/>
          <p:nvPr/>
        </p:nvSpPr>
        <p:spPr>
          <a:xfrm>
            <a:off x="663416" y="2606516"/>
            <a:ext cx="4308158" cy="2612350"/>
          </a:xfrm>
          <a:prstGeom prst="roundRect">
            <a:avLst>
              <a:gd name="adj" fmla="val 4200"/>
            </a:avLst>
          </a:prstGeom>
          <a:solidFill>
            <a:srgbClr val="FFFFFF"/>
          </a:solidFill>
          <a:ln/>
        </p:spPr>
      </p:sp>
      <p:sp>
        <p:nvSpPr>
          <p:cNvPr id="5" name="Shape 3"/>
          <p:cNvSpPr/>
          <p:nvPr/>
        </p:nvSpPr>
        <p:spPr>
          <a:xfrm>
            <a:off x="663416" y="2583656"/>
            <a:ext cx="4308158" cy="91440"/>
          </a:xfrm>
          <a:prstGeom prst="roundRect">
            <a:avLst>
              <a:gd name="adj" fmla="val 87076"/>
            </a:avLst>
          </a:prstGeom>
          <a:solidFill>
            <a:srgbClr val="4950BC"/>
          </a:solidFill>
          <a:ln/>
        </p:spPr>
      </p:sp>
      <p:sp>
        <p:nvSpPr>
          <p:cNvPr id="6" name="Shape 4"/>
          <p:cNvSpPr/>
          <p:nvPr/>
        </p:nvSpPr>
        <p:spPr>
          <a:xfrm>
            <a:off x="2533174" y="2322195"/>
            <a:ext cx="568643" cy="568643"/>
          </a:xfrm>
          <a:prstGeom prst="roundRect">
            <a:avLst>
              <a:gd name="adj" fmla="val 160804"/>
            </a:avLst>
          </a:prstGeom>
          <a:solidFill>
            <a:srgbClr val="4950BC"/>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790" y="2492812"/>
            <a:ext cx="227409" cy="227409"/>
          </a:xfrm>
          <a:prstGeom prst="rect">
            <a:avLst/>
          </a:prstGeom>
        </p:spPr>
      </p:pic>
      <p:sp>
        <p:nvSpPr>
          <p:cNvPr id="8" name="Text 5"/>
          <p:cNvSpPr/>
          <p:nvPr/>
        </p:nvSpPr>
        <p:spPr>
          <a:xfrm>
            <a:off x="875824" y="3080385"/>
            <a:ext cx="2369701" cy="296108"/>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Predictive Analytics</a:t>
            </a:r>
            <a:endParaRPr lang="en-US" sz="1850" dirty="0"/>
          </a:p>
        </p:txBody>
      </p:sp>
      <p:sp>
        <p:nvSpPr>
          <p:cNvPr id="9" name="Text 6"/>
          <p:cNvSpPr/>
          <p:nvPr/>
        </p:nvSpPr>
        <p:spPr>
          <a:xfrm>
            <a:off x="875824" y="3490198"/>
            <a:ext cx="3883343" cy="1516261"/>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Utilizes AI and machine learning to forecast market movements, identify emerging trends, and anticipate economic shifts. </a:t>
            </a:r>
            <a:r>
              <a:rPr lang="en-US" sz="1450" dirty="0">
                <a:solidFill>
                  <a:srgbClr val="808080"/>
                </a:solidFill>
                <a:latin typeface="Inter" pitchFamily="34" charset="0"/>
                <a:ea typeface="Inter" pitchFamily="34" charset="-122"/>
                <a:cs typeface="Inter" pitchFamily="34" charset="-120"/>
              </a:rPr>
              <a:t>E.g., predicting sector performance based on news sentiment.</a:t>
            </a:r>
            <a:endParaRPr lang="en-US" sz="1450" dirty="0"/>
          </a:p>
        </p:txBody>
      </p:sp>
      <p:sp>
        <p:nvSpPr>
          <p:cNvPr id="10" name="Shape 7"/>
          <p:cNvSpPr/>
          <p:nvPr/>
        </p:nvSpPr>
        <p:spPr>
          <a:xfrm>
            <a:off x="5161121" y="2606516"/>
            <a:ext cx="4308158" cy="2612350"/>
          </a:xfrm>
          <a:prstGeom prst="roundRect">
            <a:avLst>
              <a:gd name="adj" fmla="val 4200"/>
            </a:avLst>
          </a:prstGeom>
          <a:solidFill>
            <a:srgbClr val="FFFFFF"/>
          </a:solidFill>
          <a:ln/>
        </p:spPr>
      </p:sp>
      <p:sp>
        <p:nvSpPr>
          <p:cNvPr id="11" name="Shape 8"/>
          <p:cNvSpPr/>
          <p:nvPr/>
        </p:nvSpPr>
        <p:spPr>
          <a:xfrm>
            <a:off x="5161121" y="2583656"/>
            <a:ext cx="4308158" cy="91440"/>
          </a:xfrm>
          <a:prstGeom prst="roundRect">
            <a:avLst>
              <a:gd name="adj" fmla="val 87076"/>
            </a:avLst>
          </a:prstGeom>
          <a:solidFill>
            <a:srgbClr val="4950BC"/>
          </a:solidFill>
          <a:ln/>
        </p:spPr>
      </p:sp>
      <p:sp>
        <p:nvSpPr>
          <p:cNvPr id="12" name="Shape 9"/>
          <p:cNvSpPr/>
          <p:nvPr/>
        </p:nvSpPr>
        <p:spPr>
          <a:xfrm>
            <a:off x="7030879" y="2322195"/>
            <a:ext cx="568643" cy="568643"/>
          </a:xfrm>
          <a:prstGeom prst="roundRect">
            <a:avLst>
              <a:gd name="adj" fmla="val 160804"/>
            </a:avLst>
          </a:prstGeom>
          <a:solidFill>
            <a:srgbClr val="4950BC"/>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1495" y="2492812"/>
            <a:ext cx="227409" cy="227409"/>
          </a:xfrm>
          <a:prstGeom prst="rect">
            <a:avLst/>
          </a:prstGeom>
        </p:spPr>
      </p:pic>
      <p:sp>
        <p:nvSpPr>
          <p:cNvPr id="14" name="Text 10"/>
          <p:cNvSpPr/>
          <p:nvPr/>
        </p:nvSpPr>
        <p:spPr>
          <a:xfrm>
            <a:off x="5373529" y="3080385"/>
            <a:ext cx="2369701" cy="296108"/>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Algorithmic Trading</a:t>
            </a:r>
            <a:endParaRPr lang="en-US" sz="1850" dirty="0"/>
          </a:p>
        </p:txBody>
      </p:sp>
      <p:sp>
        <p:nvSpPr>
          <p:cNvPr id="15" name="Text 11"/>
          <p:cNvSpPr/>
          <p:nvPr/>
        </p:nvSpPr>
        <p:spPr>
          <a:xfrm>
            <a:off x="5373529" y="3490198"/>
            <a:ext cx="3883343" cy="1516261"/>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Executes high-speed, data-driven trades to capitalize on fleeting market opportunities and minimize execution costs. </a:t>
            </a:r>
            <a:r>
              <a:rPr lang="en-US" sz="1450" dirty="0">
                <a:solidFill>
                  <a:srgbClr val="808080"/>
                </a:solidFill>
                <a:latin typeface="Inter" pitchFamily="34" charset="0"/>
                <a:ea typeface="Inter" pitchFamily="34" charset="-122"/>
                <a:cs typeface="Inter" pitchFamily="34" charset="-120"/>
              </a:rPr>
              <a:t>E.g., automated execution of large block trades.</a:t>
            </a:r>
            <a:endParaRPr lang="en-US" sz="1450" dirty="0"/>
          </a:p>
        </p:txBody>
      </p:sp>
      <p:sp>
        <p:nvSpPr>
          <p:cNvPr id="16" name="Shape 12"/>
          <p:cNvSpPr/>
          <p:nvPr/>
        </p:nvSpPr>
        <p:spPr>
          <a:xfrm>
            <a:off x="9658826" y="2606516"/>
            <a:ext cx="4308158" cy="2612350"/>
          </a:xfrm>
          <a:prstGeom prst="roundRect">
            <a:avLst>
              <a:gd name="adj" fmla="val 4200"/>
            </a:avLst>
          </a:prstGeom>
          <a:solidFill>
            <a:srgbClr val="FFFFFF"/>
          </a:solidFill>
          <a:ln/>
        </p:spPr>
      </p:sp>
      <p:sp>
        <p:nvSpPr>
          <p:cNvPr id="17" name="Shape 13"/>
          <p:cNvSpPr/>
          <p:nvPr/>
        </p:nvSpPr>
        <p:spPr>
          <a:xfrm>
            <a:off x="9658826" y="2583656"/>
            <a:ext cx="4308158" cy="91440"/>
          </a:xfrm>
          <a:prstGeom prst="roundRect">
            <a:avLst>
              <a:gd name="adj" fmla="val 87076"/>
            </a:avLst>
          </a:prstGeom>
          <a:solidFill>
            <a:srgbClr val="4950BC"/>
          </a:solidFill>
          <a:ln/>
        </p:spPr>
      </p:sp>
      <p:sp>
        <p:nvSpPr>
          <p:cNvPr id="18" name="Shape 14"/>
          <p:cNvSpPr/>
          <p:nvPr/>
        </p:nvSpPr>
        <p:spPr>
          <a:xfrm>
            <a:off x="11528584" y="2322195"/>
            <a:ext cx="568643" cy="568643"/>
          </a:xfrm>
          <a:prstGeom prst="roundRect">
            <a:avLst>
              <a:gd name="adj" fmla="val 160804"/>
            </a:avLst>
          </a:prstGeom>
          <a:solidFill>
            <a:srgbClr val="4950BC"/>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99200" y="2492812"/>
            <a:ext cx="227409" cy="227409"/>
          </a:xfrm>
          <a:prstGeom prst="rect">
            <a:avLst/>
          </a:prstGeom>
        </p:spPr>
      </p:pic>
      <p:sp>
        <p:nvSpPr>
          <p:cNvPr id="20" name="Text 15"/>
          <p:cNvSpPr/>
          <p:nvPr/>
        </p:nvSpPr>
        <p:spPr>
          <a:xfrm>
            <a:off x="9871234" y="3080385"/>
            <a:ext cx="2520672" cy="296108"/>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Portfolio Optimization</a:t>
            </a:r>
            <a:endParaRPr lang="en-US" sz="1850" dirty="0"/>
          </a:p>
        </p:txBody>
      </p:sp>
      <p:sp>
        <p:nvSpPr>
          <p:cNvPr id="21" name="Text 16"/>
          <p:cNvSpPr/>
          <p:nvPr/>
        </p:nvSpPr>
        <p:spPr>
          <a:xfrm>
            <a:off x="9871234" y="3490198"/>
            <a:ext cx="4285297" cy="1516261"/>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Continuously rebalances portfolios to maximize returns for a given risk level, factoring in real-time market data and client mandates. Using real time data </a:t>
            </a:r>
            <a:r>
              <a:rPr lang="en-US" sz="1450" dirty="0">
                <a:solidFill>
                  <a:srgbClr val="808080"/>
                </a:solidFill>
                <a:latin typeface="Inter" pitchFamily="34" charset="0"/>
                <a:ea typeface="Inter" pitchFamily="34" charset="-122"/>
                <a:cs typeface="Inter" pitchFamily="34" charset="-120"/>
              </a:rPr>
              <a:t>E.g., adjusting asset weights in response to volatility changes.</a:t>
            </a:r>
            <a:endParaRPr lang="en-US" sz="1450" dirty="0"/>
          </a:p>
        </p:txBody>
      </p:sp>
      <p:sp>
        <p:nvSpPr>
          <p:cNvPr id="22" name="Shape 17"/>
          <p:cNvSpPr/>
          <p:nvPr/>
        </p:nvSpPr>
        <p:spPr>
          <a:xfrm>
            <a:off x="663416" y="5692735"/>
            <a:ext cx="6557010" cy="2005846"/>
          </a:xfrm>
          <a:prstGeom prst="roundRect">
            <a:avLst>
              <a:gd name="adj" fmla="val 5470"/>
            </a:avLst>
          </a:prstGeom>
          <a:solidFill>
            <a:srgbClr val="FFFFFF"/>
          </a:solidFill>
          <a:ln/>
        </p:spPr>
      </p:sp>
      <p:sp>
        <p:nvSpPr>
          <p:cNvPr id="23" name="Shape 18"/>
          <p:cNvSpPr/>
          <p:nvPr/>
        </p:nvSpPr>
        <p:spPr>
          <a:xfrm>
            <a:off x="663416" y="5669875"/>
            <a:ext cx="6557010" cy="91440"/>
          </a:xfrm>
          <a:prstGeom prst="roundRect">
            <a:avLst>
              <a:gd name="adj" fmla="val 87076"/>
            </a:avLst>
          </a:prstGeom>
          <a:solidFill>
            <a:srgbClr val="4950BC"/>
          </a:solidFill>
          <a:ln/>
        </p:spPr>
      </p:sp>
      <p:sp>
        <p:nvSpPr>
          <p:cNvPr id="24" name="Shape 19"/>
          <p:cNvSpPr/>
          <p:nvPr/>
        </p:nvSpPr>
        <p:spPr>
          <a:xfrm>
            <a:off x="3657600" y="5408414"/>
            <a:ext cx="568643" cy="568643"/>
          </a:xfrm>
          <a:prstGeom prst="roundRect">
            <a:avLst>
              <a:gd name="adj" fmla="val 160804"/>
            </a:avLst>
          </a:prstGeom>
          <a:solidFill>
            <a:srgbClr val="4950BC"/>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28217" y="5579031"/>
            <a:ext cx="227409" cy="227409"/>
          </a:xfrm>
          <a:prstGeom prst="rect">
            <a:avLst/>
          </a:prstGeom>
        </p:spPr>
      </p:pic>
      <p:sp>
        <p:nvSpPr>
          <p:cNvPr id="26" name="Text 20"/>
          <p:cNvSpPr/>
          <p:nvPr/>
        </p:nvSpPr>
        <p:spPr>
          <a:xfrm>
            <a:off x="875824" y="6166604"/>
            <a:ext cx="2805589" cy="296108"/>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Asset Allocation Models</a:t>
            </a:r>
            <a:endParaRPr lang="en-US" sz="1850" dirty="0"/>
          </a:p>
        </p:txBody>
      </p:sp>
      <p:sp>
        <p:nvSpPr>
          <p:cNvPr id="27" name="Text 21"/>
          <p:cNvSpPr/>
          <p:nvPr/>
        </p:nvSpPr>
        <p:spPr>
          <a:xfrm>
            <a:off x="875824" y="6576417"/>
            <a:ext cx="6132195" cy="909757"/>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Employs advanced models that dynamically adjust asset mixes based on market conditions, economic outlook, and risk tolerance. </a:t>
            </a:r>
            <a:r>
              <a:rPr lang="en-US" sz="1450" dirty="0">
                <a:solidFill>
                  <a:srgbClr val="808080"/>
                </a:solidFill>
                <a:latin typeface="Inter" pitchFamily="34" charset="0"/>
                <a:ea typeface="Inter" pitchFamily="34" charset="-122"/>
                <a:cs typeface="Inter" pitchFamily="34" charset="-120"/>
              </a:rPr>
              <a:t>E.g., shifting exposure from equities to fixed income pre-recession.</a:t>
            </a:r>
            <a:endParaRPr lang="en-US" sz="1450" dirty="0"/>
          </a:p>
        </p:txBody>
      </p:sp>
      <p:sp>
        <p:nvSpPr>
          <p:cNvPr id="28" name="Shape 22"/>
          <p:cNvSpPr/>
          <p:nvPr/>
        </p:nvSpPr>
        <p:spPr>
          <a:xfrm>
            <a:off x="7409974" y="5692735"/>
            <a:ext cx="6557010" cy="2005846"/>
          </a:xfrm>
          <a:prstGeom prst="roundRect">
            <a:avLst>
              <a:gd name="adj" fmla="val 5470"/>
            </a:avLst>
          </a:prstGeom>
          <a:solidFill>
            <a:srgbClr val="FFFFFF"/>
          </a:solidFill>
          <a:ln/>
        </p:spPr>
      </p:sp>
      <p:sp>
        <p:nvSpPr>
          <p:cNvPr id="29" name="Shape 23"/>
          <p:cNvSpPr/>
          <p:nvPr/>
        </p:nvSpPr>
        <p:spPr>
          <a:xfrm>
            <a:off x="7409974" y="5669875"/>
            <a:ext cx="6557010" cy="91440"/>
          </a:xfrm>
          <a:prstGeom prst="roundRect">
            <a:avLst>
              <a:gd name="adj" fmla="val 87076"/>
            </a:avLst>
          </a:prstGeom>
          <a:solidFill>
            <a:srgbClr val="4950BC"/>
          </a:solidFill>
          <a:ln/>
        </p:spPr>
      </p:sp>
      <p:sp>
        <p:nvSpPr>
          <p:cNvPr id="30" name="Shape 24"/>
          <p:cNvSpPr/>
          <p:nvPr/>
        </p:nvSpPr>
        <p:spPr>
          <a:xfrm>
            <a:off x="10404158" y="5408414"/>
            <a:ext cx="568643" cy="568643"/>
          </a:xfrm>
          <a:prstGeom prst="roundRect">
            <a:avLst>
              <a:gd name="adj" fmla="val 160804"/>
            </a:avLst>
          </a:prstGeom>
          <a:solidFill>
            <a:srgbClr val="4950BC"/>
          </a:solidFill>
          <a:ln/>
        </p:spPr>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74774" y="5579031"/>
            <a:ext cx="227409" cy="227409"/>
          </a:xfrm>
          <a:prstGeom prst="rect">
            <a:avLst/>
          </a:prstGeom>
        </p:spPr>
      </p:pic>
      <p:sp>
        <p:nvSpPr>
          <p:cNvPr id="32" name="Text 25"/>
          <p:cNvSpPr/>
          <p:nvPr/>
        </p:nvSpPr>
        <p:spPr>
          <a:xfrm>
            <a:off x="7622381" y="6166604"/>
            <a:ext cx="2806898" cy="296108"/>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Performance Attribution</a:t>
            </a:r>
            <a:endParaRPr lang="en-US" sz="1850" dirty="0"/>
          </a:p>
        </p:txBody>
      </p:sp>
      <p:sp>
        <p:nvSpPr>
          <p:cNvPr id="33" name="Text 26"/>
          <p:cNvSpPr/>
          <p:nvPr/>
        </p:nvSpPr>
        <p:spPr>
          <a:xfrm>
            <a:off x="7622381" y="6576417"/>
            <a:ext cx="6132195" cy="909757"/>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Analyzes investment returns to pinpoint which decisions and factors contributed most to performance, guiding future strategy. </a:t>
            </a:r>
            <a:r>
              <a:rPr lang="en-US" sz="1450" dirty="0">
                <a:solidFill>
                  <a:srgbClr val="808080"/>
                </a:solidFill>
                <a:latin typeface="Inter" pitchFamily="34" charset="0"/>
                <a:ea typeface="Inter" pitchFamily="34" charset="-122"/>
                <a:cs typeface="Inter" pitchFamily="34" charset="-120"/>
              </a:rPr>
              <a:t>E.g., identifying outperformance driven by specific stock selection.</a:t>
            </a:r>
            <a:endParaRPr lang="en-US" sz="1450" dirty="0"/>
          </a:p>
        </p:txBody>
      </p:sp>
      <p:pic>
        <p:nvPicPr>
          <p:cNvPr id="35" name="Picture 34">
            <a:extLst>
              <a:ext uri="{FF2B5EF4-FFF2-40B4-BE49-F238E27FC236}">
                <a16:creationId xmlns:a16="http://schemas.microsoft.com/office/drawing/2014/main" id="{6FFD17AC-DBA1-870F-5728-DD5CD2D7931C}"/>
              </a:ext>
            </a:extLst>
          </p:cNvPr>
          <p:cNvPicPr>
            <a:picLocks noChangeAspect="1"/>
          </p:cNvPicPr>
          <p:nvPr/>
        </p:nvPicPr>
        <p:blipFill>
          <a:blip r:embed="rId13"/>
          <a:stretch>
            <a:fillRect/>
          </a:stretch>
        </p:blipFill>
        <p:spPr>
          <a:xfrm>
            <a:off x="12838917" y="7807262"/>
            <a:ext cx="1653683" cy="3657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2706" y="544592"/>
            <a:ext cx="8743117" cy="618530"/>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Inter Bold" pitchFamily="34" charset="0"/>
                <a:ea typeface="Inter Bold" pitchFamily="34" charset="-122"/>
                <a:cs typeface="Inter Bold" pitchFamily="34" charset="-120"/>
              </a:rPr>
              <a:t>AI and Machine Learning Integration</a:t>
            </a:r>
            <a:endParaRPr lang="en-US" sz="3850" dirty="0"/>
          </a:p>
        </p:txBody>
      </p:sp>
      <p:sp>
        <p:nvSpPr>
          <p:cNvPr id="3" name="Text 1"/>
          <p:cNvSpPr/>
          <p:nvPr/>
        </p:nvSpPr>
        <p:spPr>
          <a:xfrm>
            <a:off x="692706" y="1559004"/>
            <a:ext cx="13244989" cy="633413"/>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BlackRock harnesses AI and machine learning to amplify human decision-making, offering advanced tools that drive efficiency, enhance insights, and provide a competitive edge in complex financial markets.</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706" y="2415064"/>
            <a:ext cx="494824" cy="494824"/>
          </a:xfrm>
          <a:prstGeom prst="rect">
            <a:avLst/>
          </a:prstGeom>
        </p:spPr>
      </p:pic>
      <p:sp>
        <p:nvSpPr>
          <p:cNvPr id="5" name="Text 2"/>
          <p:cNvSpPr/>
          <p:nvPr/>
        </p:nvSpPr>
        <p:spPr>
          <a:xfrm>
            <a:off x="692706" y="3157299"/>
            <a:ext cx="2474238" cy="3092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Aladdin Copilot</a:t>
            </a:r>
            <a:endParaRPr lang="en-US" sz="1900" dirty="0"/>
          </a:p>
        </p:txBody>
      </p:sp>
      <p:sp>
        <p:nvSpPr>
          <p:cNvPr id="6" name="Text 3"/>
          <p:cNvSpPr/>
          <p:nvPr/>
        </p:nvSpPr>
        <p:spPr>
          <a:xfrm>
            <a:off x="692706" y="3585210"/>
            <a:ext cx="4250055" cy="1266825"/>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An intelligent AI assistant that provides instant insights, data summaries, and predictive analytics, empowering users to make faster, more informed decisions.</a:t>
            </a:r>
            <a:endParaRPr lang="en-US" sz="15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173" y="2415064"/>
            <a:ext cx="494824" cy="494824"/>
          </a:xfrm>
          <a:prstGeom prst="rect">
            <a:avLst/>
          </a:prstGeom>
        </p:spPr>
      </p:pic>
      <p:sp>
        <p:nvSpPr>
          <p:cNvPr id="8" name="Text 4"/>
          <p:cNvSpPr/>
          <p:nvPr/>
        </p:nvSpPr>
        <p:spPr>
          <a:xfrm>
            <a:off x="5190173" y="3157299"/>
            <a:ext cx="2474238" cy="3092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Pattern Recognition</a:t>
            </a:r>
            <a:endParaRPr lang="en-US" sz="1900" dirty="0"/>
          </a:p>
        </p:txBody>
      </p:sp>
      <p:sp>
        <p:nvSpPr>
          <p:cNvPr id="9" name="Text 5"/>
          <p:cNvSpPr/>
          <p:nvPr/>
        </p:nvSpPr>
        <p:spPr>
          <a:xfrm>
            <a:off x="5190173" y="3585210"/>
            <a:ext cx="4250055" cy="1266825"/>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Machine learning algorithms analyze vast datasets to identify subtle market patterns and anomalies that human analysis might miss, guiding investment strategies.</a:t>
            </a:r>
            <a:endParaRPr lang="en-US" sz="15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87639" y="2415064"/>
            <a:ext cx="494824" cy="494824"/>
          </a:xfrm>
          <a:prstGeom prst="rect">
            <a:avLst/>
          </a:prstGeom>
        </p:spPr>
      </p:pic>
      <p:sp>
        <p:nvSpPr>
          <p:cNvPr id="11" name="Text 6"/>
          <p:cNvSpPr/>
          <p:nvPr/>
        </p:nvSpPr>
        <p:spPr>
          <a:xfrm>
            <a:off x="9687639" y="3157299"/>
            <a:ext cx="2736771" cy="3092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NLP for News Analysis</a:t>
            </a:r>
            <a:endParaRPr lang="en-US" sz="1900" dirty="0"/>
          </a:p>
        </p:txBody>
      </p:sp>
      <p:sp>
        <p:nvSpPr>
          <p:cNvPr id="12" name="Text 7"/>
          <p:cNvSpPr/>
          <p:nvPr/>
        </p:nvSpPr>
        <p:spPr>
          <a:xfrm>
            <a:off x="9687639" y="3585210"/>
            <a:ext cx="4250055" cy="1266825"/>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Natural Language Processing extracts sentiment and key information from global news and social media, providing real-time market signals and risk indicators.</a:t>
            </a:r>
            <a:endParaRPr lang="en-US" sz="15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706" y="5247918"/>
            <a:ext cx="494824" cy="494824"/>
          </a:xfrm>
          <a:prstGeom prst="rect">
            <a:avLst/>
          </a:prstGeom>
        </p:spPr>
      </p:pic>
      <p:sp>
        <p:nvSpPr>
          <p:cNvPr id="14" name="Text 8"/>
          <p:cNvSpPr/>
          <p:nvPr/>
        </p:nvSpPr>
        <p:spPr>
          <a:xfrm>
            <a:off x="692706" y="5990153"/>
            <a:ext cx="2586395" cy="3092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Automated Reporting</a:t>
            </a:r>
            <a:endParaRPr lang="en-US" sz="1900" dirty="0"/>
          </a:p>
        </p:txBody>
      </p:sp>
      <p:sp>
        <p:nvSpPr>
          <p:cNvPr id="15" name="Text 9"/>
          <p:cNvSpPr/>
          <p:nvPr/>
        </p:nvSpPr>
        <p:spPr>
          <a:xfrm>
            <a:off x="692706" y="6418064"/>
            <a:ext cx="4250055" cy="1266825"/>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AI-driven systems streamline the generation of complex financial reports, freeing up analysts to focus on higher-value strategic tasks and deeper analysis.</a:t>
            </a:r>
            <a:endParaRPr lang="en-US" sz="15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90173" y="5247918"/>
            <a:ext cx="494824" cy="494824"/>
          </a:xfrm>
          <a:prstGeom prst="rect">
            <a:avLst/>
          </a:prstGeom>
        </p:spPr>
      </p:pic>
      <p:sp>
        <p:nvSpPr>
          <p:cNvPr id="17" name="Text 10"/>
          <p:cNvSpPr/>
          <p:nvPr/>
        </p:nvSpPr>
        <p:spPr>
          <a:xfrm>
            <a:off x="5190173" y="5990153"/>
            <a:ext cx="2979658" cy="3092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AI-Enabled Commentary</a:t>
            </a:r>
            <a:endParaRPr lang="en-US" sz="1900" dirty="0"/>
          </a:p>
        </p:txBody>
      </p:sp>
      <p:sp>
        <p:nvSpPr>
          <p:cNvPr id="18" name="Text 11"/>
          <p:cNvSpPr/>
          <p:nvPr/>
        </p:nvSpPr>
        <p:spPr>
          <a:xfrm>
            <a:off x="5190173" y="6418064"/>
            <a:ext cx="4250055" cy="1266825"/>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Tools that assist in generating insightful, data-driven commentary on portfolio performance and market trends, enhancing communication with clients.</a:t>
            </a:r>
            <a:endParaRPr lang="en-US" sz="1550" dirty="0"/>
          </a:p>
        </p:txBody>
      </p:sp>
      <p:pic>
        <p:nvPicPr>
          <p:cNvPr id="20" name="Picture 19">
            <a:extLst>
              <a:ext uri="{FF2B5EF4-FFF2-40B4-BE49-F238E27FC236}">
                <a16:creationId xmlns:a16="http://schemas.microsoft.com/office/drawing/2014/main" id="{FFBA6316-EFD5-6AE2-6113-0EA6683B16DD}"/>
              </a:ext>
            </a:extLst>
          </p:cNvPr>
          <p:cNvPicPr>
            <a:picLocks noChangeAspect="1"/>
          </p:cNvPicPr>
          <p:nvPr/>
        </p:nvPicPr>
        <p:blipFill>
          <a:blip r:embed="rId13"/>
          <a:stretch>
            <a:fillRect/>
          </a:stretch>
        </p:blipFill>
        <p:spPr>
          <a:xfrm>
            <a:off x="12869062" y="7790471"/>
            <a:ext cx="1653683" cy="3657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TotalTime>
  <Words>1715</Words>
  <Application>Microsoft Office PowerPoint</Application>
  <PresentationFormat>Custom</PresentationFormat>
  <Paragraphs>158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Inter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Omsai Alladwar</cp:lastModifiedBy>
  <cp:revision>16</cp:revision>
  <dcterms:created xsi:type="dcterms:W3CDTF">2025-11-15T01:51:57Z</dcterms:created>
  <dcterms:modified xsi:type="dcterms:W3CDTF">2025-11-15T09:01:36Z</dcterms:modified>
</cp:coreProperties>
</file>